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6968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3934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0902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7868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4836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1803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8770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5737" algn="l" defTabSz="91393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6A4F"/>
    <a:srgbClr val="AE5F4F"/>
    <a:srgbClr val="B04304"/>
    <a:srgbClr val="FC6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2"/>
    <p:restoredTop sz="94964"/>
  </p:normalViewPr>
  <p:slideViewPr>
    <p:cSldViewPr snapToGrid="0">
      <p:cViewPr varScale="1">
        <p:scale>
          <a:sx n="112" d="100"/>
          <a:sy n="112" d="100"/>
        </p:scale>
        <p:origin x="10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D5333-CDBC-9945-88D4-CD8F869B1F96}" type="datetimeFigureOut">
              <a:rPr lang="en-US" smtClean="0"/>
              <a:t>7/22/23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B5D89-822A-EB49-A167-151CC9F9F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7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68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34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902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68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836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803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70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737" algn="l" defTabSz="9139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CB5D89-822A-EB49-A167-151CC9F9F6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8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17" indent="0" algn="ctr">
              <a:buNone/>
              <a:defRPr sz="2000"/>
            </a:lvl2pPr>
            <a:lvl3pPr marL="914433" indent="0" algn="ctr">
              <a:buNone/>
              <a:defRPr sz="1800"/>
            </a:lvl3pPr>
            <a:lvl4pPr marL="1371650" indent="0" algn="ctr">
              <a:buNone/>
              <a:defRPr sz="1600"/>
            </a:lvl4pPr>
            <a:lvl5pPr marL="1828866" indent="0" algn="ctr">
              <a:buNone/>
              <a:defRPr sz="1600"/>
            </a:lvl5pPr>
            <a:lvl6pPr marL="2286082" indent="0" algn="ctr">
              <a:buNone/>
              <a:defRPr sz="1600"/>
            </a:lvl6pPr>
            <a:lvl7pPr marL="2743300" indent="0" algn="ctr">
              <a:buNone/>
              <a:defRPr sz="1600"/>
            </a:lvl7pPr>
            <a:lvl8pPr marL="3200515" indent="0" algn="ctr">
              <a:buNone/>
              <a:defRPr sz="1600"/>
            </a:lvl8pPr>
            <a:lvl9pPr marL="3657732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F569-AC90-44EB-9EF4-4E5C2F5D823C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334061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D79EF-17C8-45D8-9866-DAF5723FC604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408663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2ADC-3680-4013-A757-E4663495DB98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374218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A94-5DCA-4F19-960F-0FB2BD5EE85A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140488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7" indent="0">
              <a:buNone/>
              <a:defRPr sz="2000" b="1"/>
            </a:lvl2pPr>
            <a:lvl3pPr marL="914433" indent="0">
              <a:buNone/>
              <a:defRPr sz="1800" b="1"/>
            </a:lvl3pPr>
            <a:lvl4pPr marL="1371650" indent="0">
              <a:buNone/>
              <a:defRPr sz="1600" b="1"/>
            </a:lvl4pPr>
            <a:lvl5pPr marL="1828866" indent="0">
              <a:buNone/>
              <a:defRPr sz="1600" b="1"/>
            </a:lvl5pPr>
            <a:lvl6pPr marL="2286082" indent="0">
              <a:buNone/>
              <a:defRPr sz="1600" b="1"/>
            </a:lvl6pPr>
            <a:lvl7pPr marL="2743300" indent="0">
              <a:buNone/>
              <a:defRPr sz="1600" b="1"/>
            </a:lvl7pPr>
            <a:lvl8pPr marL="3200515" indent="0">
              <a:buNone/>
              <a:defRPr sz="1600" b="1"/>
            </a:lvl8pPr>
            <a:lvl9pPr marL="3657732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7" indent="0">
              <a:buNone/>
              <a:defRPr sz="2000" b="1"/>
            </a:lvl2pPr>
            <a:lvl3pPr marL="914433" indent="0">
              <a:buNone/>
              <a:defRPr sz="1800" b="1"/>
            </a:lvl3pPr>
            <a:lvl4pPr marL="1371650" indent="0">
              <a:buNone/>
              <a:defRPr sz="1600" b="1"/>
            </a:lvl4pPr>
            <a:lvl5pPr marL="1828866" indent="0">
              <a:buNone/>
              <a:defRPr sz="1600" b="1"/>
            </a:lvl5pPr>
            <a:lvl6pPr marL="2286082" indent="0">
              <a:buNone/>
              <a:defRPr sz="1600" b="1"/>
            </a:lvl6pPr>
            <a:lvl7pPr marL="2743300" indent="0">
              <a:buNone/>
              <a:defRPr sz="1600" b="1"/>
            </a:lvl7pPr>
            <a:lvl8pPr marL="3200515" indent="0">
              <a:buNone/>
              <a:defRPr sz="1600" b="1"/>
            </a:lvl8pPr>
            <a:lvl9pPr marL="3657732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947-38D9-44AC-8B89-E79758333B77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7325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1E23F-BD3C-4F23-B116-2B758120C8AC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234525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CFAA9-6D59-4D98-869E-ACBDB83B2CA4}" type="datetime1">
              <a:rPr lang="en-US" smtClean="0"/>
              <a:t>7/22/23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146997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7" indent="0">
              <a:buNone/>
              <a:defRPr sz="1400"/>
            </a:lvl2pPr>
            <a:lvl3pPr marL="914433" indent="0">
              <a:buNone/>
              <a:defRPr sz="1200"/>
            </a:lvl3pPr>
            <a:lvl4pPr marL="1371650" indent="0">
              <a:buNone/>
              <a:defRPr sz="1000"/>
            </a:lvl4pPr>
            <a:lvl5pPr marL="1828866" indent="0">
              <a:buNone/>
              <a:defRPr sz="1000"/>
            </a:lvl5pPr>
            <a:lvl6pPr marL="2286082" indent="0">
              <a:buNone/>
              <a:defRPr sz="1000"/>
            </a:lvl6pPr>
            <a:lvl7pPr marL="2743300" indent="0">
              <a:buNone/>
              <a:defRPr sz="1000"/>
            </a:lvl7pPr>
            <a:lvl8pPr marL="3200515" indent="0">
              <a:buNone/>
              <a:defRPr sz="1000"/>
            </a:lvl8pPr>
            <a:lvl9pPr marL="3657732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10804-27E3-430A-BB42-B831260DE39A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369385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7" indent="0">
              <a:buNone/>
              <a:defRPr sz="2800"/>
            </a:lvl2pPr>
            <a:lvl3pPr marL="914433" indent="0">
              <a:buNone/>
              <a:defRPr sz="2400"/>
            </a:lvl3pPr>
            <a:lvl4pPr marL="1371650" indent="0">
              <a:buNone/>
              <a:defRPr sz="2000"/>
            </a:lvl4pPr>
            <a:lvl5pPr marL="1828866" indent="0">
              <a:buNone/>
              <a:defRPr sz="2000"/>
            </a:lvl5pPr>
            <a:lvl6pPr marL="2286082" indent="0">
              <a:buNone/>
              <a:defRPr sz="2000"/>
            </a:lvl6pPr>
            <a:lvl7pPr marL="2743300" indent="0">
              <a:buNone/>
              <a:defRPr sz="2000"/>
            </a:lvl7pPr>
            <a:lvl8pPr marL="3200515" indent="0">
              <a:buNone/>
              <a:defRPr sz="2000"/>
            </a:lvl8pPr>
            <a:lvl9pPr marL="3657732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7" indent="0">
              <a:buNone/>
              <a:defRPr sz="1400"/>
            </a:lvl2pPr>
            <a:lvl3pPr marL="914433" indent="0">
              <a:buNone/>
              <a:defRPr sz="1200"/>
            </a:lvl3pPr>
            <a:lvl4pPr marL="1371650" indent="0">
              <a:buNone/>
              <a:defRPr sz="1000"/>
            </a:lvl4pPr>
            <a:lvl5pPr marL="1828866" indent="0">
              <a:buNone/>
              <a:defRPr sz="1000"/>
            </a:lvl5pPr>
            <a:lvl6pPr marL="2286082" indent="0">
              <a:buNone/>
              <a:defRPr sz="1000"/>
            </a:lvl6pPr>
            <a:lvl7pPr marL="2743300" indent="0">
              <a:buNone/>
              <a:defRPr sz="1000"/>
            </a:lvl7pPr>
            <a:lvl8pPr marL="3200515" indent="0">
              <a:buNone/>
              <a:defRPr sz="1000"/>
            </a:lvl8pPr>
            <a:lvl9pPr marL="3657732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2DE3-3D1A-4D53-B9A6-6C7463B8C992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303842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D41-E8B7-4A0B-B861-3EC4AE88917D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243059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4" y="5987065"/>
            <a:ext cx="1054468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905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34823-0B19-4B4E-A643-7A3B0A3D24D6}" type="datetime1">
              <a:rPr lang="en-US" smtClean="0"/>
              <a:t>7/22/23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7" y="652895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905"/>
          </a:p>
        </p:txBody>
      </p:sp>
    </p:spTree>
    <p:extLst>
      <p:ext uri="{BB962C8B-B14F-4D97-AF65-F5344CB8AC3E}">
        <p14:creationId xmlns:p14="http://schemas.microsoft.com/office/powerpoint/2010/main" val="308241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5ECD8B30-1B71-45A1-8314-D59C86F581E1}" type="datetime1">
              <a:rPr lang="en-US" smtClean="0"/>
              <a:pPr/>
              <a:t>7/22/23</a:t>
            </a:fld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0653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lvl1pPr algn="l" defTabSz="9144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8" indent="-228608" algn="l" defTabSz="9144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5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41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58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74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91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08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24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41" indent="-228608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7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3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0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66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82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0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15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32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sv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jp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" descr="A colorful background with curved lines&#10;&#10;Description automatically generated">
            <a:extLst>
              <a:ext uri="{FF2B5EF4-FFF2-40B4-BE49-F238E27FC236}">
                <a16:creationId xmlns:a16="http://schemas.microsoft.com/office/drawing/2014/main" id="{E580A962-DB33-A1FF-B0F0-A9BA05631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2" r="8820"/>
          <a:stretch/>
        </p:blipFill>
        <p:spPr>
          <a:xfrm>
            <a:off x="-735496" y="-363255"/>
            <a:ext cx="13397948" cy="82946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5A613F-A58D-6F12-F010-EB33A9684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0747" y="-144492"/>
            <a:ext cx="1099931" cy="549966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87D41D3-2331-C160-575F-59429F20986D}"/>
              </a:ext>
            </a:extLst>
          </p:cNvPr>
          <p:cNvSpPr/>
          <p:nvPr/>
        </p:nvSpPr>
        <p:spPr>
          <a:xfrm>
            <a:off x="649185" y="-150744"/>
            <a:ext cx="7179822" cy="56247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CA" sz="1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Promoting Emotional Health in Nursing Practice: An Organization’s Responsibility </a:t>
            </a:r>
          </a:p>
          <a:p>
            <a:pPr algn="ctr"/>
            <a:r>
              <a:rPr lang="en-US" sz="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Denise Balice</a:t>
            </a:r>
            <a:r>
              <a:rPr lang="en-CA" sz="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MHST/NURS 611/GCAP695 – Knowledge Translation-Dr. Jen Nicol,</a:t>
            </a:r>
            <a:r>
              <a:rPr lang="en-CA" sz="8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July 18, 2023</a:t>
            </a:r>
            <a:endParaRPr lang="en-CA" sz="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AD702F9-96E1-8EA1-8C38-7FE84BA38A27}"/>
              </a:ext>
            </a:extLst>
          </p:cNvPr>
          <p:cNvSpPr/>
          <p:nvPr/>
        </p:nvSpPr>
        <p:spPr>
          <a:xfrm>
            <a:off x="-421935" y="640605"/>
            <a:ext cx="4977922" cy="7013262"/>
          </a:xfrm>
          <a:prstGeom prst="roundRect">
            <a:avLst/>
          </a:prstGeom>
          <a:solidFill>
            <a:srgbClr val="EF6A4F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77922"/>
                      <a:gd name="connsiteY0" fmla="*/ 829670 h 6809839"/>
                      <a:gd name="connsiteX1" fmla="*/ 829670 w 4977922"/>
                      <a:gd name="connsiteY1" fmla="*/ 0 h 6809839"/>
                      <a:gd name="connsiteX2" fmla="*/ 1415953 w 4977922"/>
                      <a:gd name="connsiteY2" fmla="*/ 0 h 6809839"/>
                      <a:gd name="connsiteX3" fmla="*/ 1902678 w 4977922"/>
                      <a:gd name="connsiteY3" fmla="*/ 0 h 6809839"/>
                      <a:gd name="connsiteX4" fmla="*/ 2422589 w 4977922"/>
                      <a:gd name="connsiteY4" fmla="*/ 0 h 6809839"/>
                      <a:gd name="connsiteX5" fmla="*/ 2975686 w 4977922"/>
                      <a:gd name="connsiteY5" fmla="*/ 0 h 6809839"/>
                      <a:gd name="connsiteX6" fmla="*/ 3462412 w 4977922"/>
                      <a:gd name="connsiteY6" fmla="*/ 0 h 6809839"/>
                      <a:gd name="connsiteX7" fmla="*/ 4148252 w 4977922"/>
                      <a:gd name="connsiteY7" fmla="*/ 0 h 6809839"/>
                      <a:gd name="connsiteX8" fmla="*/ 4977922 w 4977922"/>
                      <a:gd name="connsiteY8" fmla="*/ 829670 h 6809839"/>
                      <a:gd name="connsiteX9" fmla="*/ 4977922 w 4977922"/>
                      <a:gd name="connsiteY9" fmla="*/ 1247433 h 6809839"/>
                      <a:gd name="connsiteX10" fmla="*/ 4977922 w 4977922"/>
                      <a:gd name="connsiteY10" fmla="*/ 1768205 h 6809839"/>
                      <a:gd name="connsiteX11" fmla="*/ 4977922 w 4977922"/>
                      <a:gd name="connsiteY11" fmla="*/ 2391988 h 6809839"/>
                      <a:gd name="connsiteX12" fmla="*/ 4977922 w 4977922"/>
                      <a:gd name="connsiteY12" fmla="*/ 2861256 h 6809839"/>
                      <a:gd name="connsiteX13" fmla="*/ 4977922 w 4977922"/>
                      <a:gd name="connsiteY13" fmla="*/ 3433533 h 6809839"/>
                      <a:gd name="connsiteX14" fmla="*/ 4977922 w 4977922"/>
                      <a:gd name="connsiteY14" fmla="*/ 3851296 h 6809839"/>
                      <a:gd name="connsiteX15" fmla="*/ 4977922 w 4977922"/>
                      <a:gd name="connsiteY15" fmla="*/ 4526584 h 6809839"/>
                      <a:gd name="connsiteX16" fmla="*/ 4977922 w 4977922"/>
                      <a:gd name="connsiteY16" fmla="*/ 5098861 h 6809839"/>
                      <a:gd name="connsiteX17" fmla="*/ 4977922 w 4977922"/>
                      <a:gd name="connsiteY17" fmla="*/ 5980169 h 6809839"/>
                      <a:gd name="connsiteX18" fmla="*/ 4148252 w 4977922"/>
                      <a:gd name="connsiteY18" fmla="*/ 6809839 h 6809839"/>
                      <a:gd name="connsiteX19" fmla="*/ 3561969 w 4977922"/>
                      <a:gd name="connsiteY19" fmla="*/ 6809839 h 6809839"/>
                      <a:gd name="connsiteX20" fmla="*/ 2975686 w 4977922"/>
                      <a:gd name="connsiteY20" fmla="*/ 6809839 h 6809839"/>
                      <a:gd name="connsiteX21" fmla="*/ 2356218 w 4977922"/>
                      <a:gd name="connsiteY21" fmla="*/ 6809839 h 6809839"/>
                      <a:gd name="connsiteX22" fmla="*/ 1769935 w 4977922"/>
                      <a:gd name="connsiteY22" fmla="*/ 6809839 h 6809839"/>
                      <a:gd name="connsiteX23" fmla="*/ 829670 w 4977922"/>
                      <a:gd name="connsiteY23" fmla="*/ 6809839 h 6809839"/>
                      <a:gd name="connsiteX24" fmla="*/ 0 w 4977922"/>
                      <a:gd name="connsiteY24" fmla="*/ 5980169 h 6809839"/>
                      <a:gd name="connsiteX25" fmla="*/ 0 w 4977922"/>
                      <a:gd name="connsiteY25" fmla="*/ 5407891 h 6809839"/>
                      <a:gd name="connsiteX26" fmla="*/ 0 w 4977922"/>
                      <a:gd name="connsiteY26" fmla="*/ 4887119 h 6809839"/>
                      <a:gd name="connsiteX27" fmla="*/ 0 w 4977922"/>
                      <a:gd name="connsiteY27" fmla="*/ 4417851 h 6809839"/>
                      <a:gd name="connsiteX28" fmla="*/ 0 w 4977922"/>
                      <a:gd name="connsiteY28" fmla="*/ 4000088 h 6809839"/>
                      <a:gd name="connsiteX29" fmla="*/ 0 w 4977922"/>
                      <a:gd name="connsiteY29" fmla="*/ 3530821 h 6809839"/>
                      <a:gd name="connsiteX30" fmla="*/ 0 w 4977922"/>
                      <a:gd name="connsiteY30" fmla="*/ 3061553 h 6809839"/>
                      <a:gd name="connsiteX31" fmla="*/ 0 w 4977922"/>
                      <a:gd name="connsiteY31" fmla="*/ 2489275 h 6809839"/>
                      <a:gd name="connsiteX32" fmla="*/ 0 w 4977922"/>
                      <a:gd name="connsiteY32" fmla="*/ 1916998 h 6809839"/>
                      <a:gd name="connsiteX33" fmla="*/ 0 w 4977922"/>
                      <a:gd name="connsiteY33" fmla="*/ 1396225 h 6809839"/>
                      <a:gd name="connsiteX34" fmla="*/ 0 w 4977922"/>
                      <a:gd name="connsiteY34" fmla="*/ 829670 h 6809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4977922" h="6809839" fill="none" extrusionOk="0">
                        <a:moveTo>
                          <a:pt x="0" y="829670"/>
                        </a:moveTo>
                        <a:cubicBezTo>
                          <a:pt x="-4783" y="389355"/>
                          <a:pt x="439720" y="19580"/>
                          <a:pt x="829670" y="0"/>
                        </a:cubicBezTo>
                        <a:cubicBezTo>
                          <a:pt x="1099254" y="-22502"/>
                          <a:pt x="1284750" y="10053"/>
                          <a:pt x="1415953" y="0"/>
                        </a:cubicBezTo>
                        <a:cubicBezTo>
                          <a:pt x="1547156" y="-10053"/>
                          <a:pt x="1742451" y="33645"/>
                          <a:pt x="1902678" y="0"/>
                        </a:cubicBezTo>
                        <a:cubicBezTo>
                          <a:pt x="2062905" y="-33645"/>
                          <a:pt x="2274125" y="52028"/>
                          <a:pt x="2422589" y="0"/>
                        </a:cubicBezTo>
                        <a:cubicBezTo>
                          <a:pt x="2571053" y="-52028"/>
                          <a:pt x="2712513" y="50087"/>
                          <a:pt x="2975686" y="0"/>
                        </a:cubicBezTo>
                        <a:cubicBezTo>
                          <a:pt x="3238859" y="-50087"/>
                          <a:pt x="3361988" y="15019"/>
                          <a:pt x="3462412" y="0"/>
                        </a:cubicBezTo>
                        <a:cubicBezTo>
                          <a:pt x="3562836" y="-15019"/>
                          <a:pt x="3984155" y="28769"/>
                          <a:pt x="4148252" y="0"/>
                        </a:cubicBezTo>
                        <a:cubicBezTo>
                          <a:pt x="4539942" y="-118825"/>
                          <a:pt x="4856583" y="427848"/>
                          <a:pt x="4977922" y="829670"/>
                        </a:cubicBezTo>
                        <a:cubicBezTo>
                          <a:pt x="5016468" y="1030326"/>
                          <a:pt x="4973135" y="1064833"/>
                          <a:pt x="4977922" y="1247433"/>
                        </a:cubicBezTo>
                        <a:cubicBezTo>
                          <a:pt x="4982709" y="1430033"/>
                          <a:pt x="4919096" y="1534071"/>
                          <a:pt x="4977922" y="1768205"/>
                        </a:cubicBezTo>
                        <a:cubicBezTo>
                          <a:pt x="5036748" y="2002339"/>
                          <a:pt x="4905248" y="2177322"/>
                          <a:pt x="4977922" y="2391988"/>
                        </a:cubicBezTo>
                        <a:cubicBezTo>
                          <a:pt x="5050596" y="2606654"/>
                          <a:pt x="4936867" y="2714919"/>
                          <a:pt x="4977922" y="2861256"/>
                        </a:cubicBezTo>
                        <a:cubicBezTo>
                          <a:pt x="5018977" y="3007593"/>
                          <a:pt x="4970613" y="3279397"/>
                          <a:pt x="4977922" y="3433533"/>
                        </a:cubicBezTo>
                        <a:cubicBezTo>
                          <a:pt x="4985231" y="3587669"/>
                          <a:pt x="4967206" y="3732616"/>
                          <a:pt x="4977922" y="3851296"/>
                        </a:cubicBezTo>
                        <a:cubicBezTo>
                          <a:pt x="4988638" y="3969976"/>
                          <a:pt x="4924409" y="4204502"/>
                          <a:pt x="4977922" y="4526584"/>
                        </a:cubicBezTo>
                        <a:cubicBezTo>
                          <a:pt x="5031435" y="4848666"/>
                          <a:pt x="4943614" y="4825764"/>
                          <a:pt x="4977922" y="5098861"/>
                        </a:cubicBezTo>
                        <a:cubicBezTo>
                          <a:pt x="5012230" y="5371958"/>
                          <a:pt x="4960726" y="5582729"/>
                          <a:pt x="4977922" y="5980169"/>
                        </a:cubicBezTo>
                        <a:cubicBezTo>
                          <a:pt x="4984752" y="6452957"/>
                          <a:pt x="4597881" y="6844953"/>
                          <a:pt x="4148252" y="6809839"/>
                        </a:cubicBezTo>
                        <a:cubicBezTo>
                          <a:pt x="4002665" y="6848026"/>
                          <a:pt x="3711281" y="6806635"/>
                          <a:pt x="3561969" y="6809839"/>
                        </a:cubicBezTo>
                        <a:cubicBezTo>
                          <a:pt x="3412657" y="6813043"/>
                          <a:pt x="3139489" y="6765349"/>
                          <a:pt x="2975686" y="6809839"/>
                        </a:cubicBezTo>
                        <a:cubicBezTo>
                          <a:pt x="2811883" y="6854329"/>
                          <a:pt x="2618151" y="6802997"/>
                          <a:pt x="2356218" y="6809839"/>
                        </a:cubicBezTo>
                        <a:cubicBezTo>
                          <a:pt x="2094285" y="6816681"/>
                          <a:pt x="1904214" y="6761111"/>
                          <a:pt x="1769935" y="6809839"/>
                        </a:cubicBezTo>
                        <a:cubicBezTo>
                          <a:pt x="1635656" y="6858567"/>
                          <a:pt x="1287584" y="6702907"/>
                          <a:pt x="829670" y="6809839"/>
                        </a:cubicBezTo>
                        <a:cubicBezTo>
                          <a:pt x="292217" y="6802269"/>
                          <a:pt x="-118091" y="6490111"/>
                          <a:pt x="0" y="5980169"/>
                        </a:cubicBezTo>
                        <a:cubicBezTo>
                          <a:pt x="-60786" y="5787226"/>
                          <a:pt x="8327" y="5529151"/>
                          <a:pt x="0" y="5407891"/>
                        </a:cubicBezTo>
                        <a:cubicBezTo>
                          <a:pt x="-8327" y="5286631"/>
                          <a:pt x="12338" y="5014974"/>
                          <a:pt x="0" y="4887119"/>
                        </a:cubicBezTo>
                        <a:cubicBezTo>
                          <a:pt x="-12338" y="4759264"/>
                          <a:pt x="23914" y="4615006"/>
                          <a:pt x="0" y="4417851"/>
                        </a:cubicBezTo>
                        <a:cubicBezTo>
                          <a:pt x="-23914" y="4220696"/>
                          <a:pt x="6777" y="4174962"/>
                          <a:pt x="0" y="4000088"/>
                        </a:cubicBezTo>
                        <a:cubicBezTo>
                          <a:pt x="-6777" y="3825214"/>
                          <a:pt x="45253" y="3751334"/>
                          <a:pt x="0" y="3530821"/>
                        </a:cubicBezTo>
                        <a:cubicBezTo>
                          <a:pt x="-45253" y="3310308"/>
                          <a:pt x="25518" y="3258748"/>
                          <a:pt x="0" y="3061553"/>
                        </a:cubicBezTo>
                        <a:cubicBezTo>
                          <a:pt x="-25518" y="2864358"/>
                          <a:pt x="24123" y="2771359"/>
                          <a:pt x="0" y="2489275"/>
                        </a:cubicBezTo>
                        <a:cubicBezTo>
                          <a:pt x="-24123" y="2207191"/>
                          <a:pt x="43877" y="2118175"/>
                          <a:pt x="0" y="1916998"/>
                        </a:cubicBezTo>
                        <a:cubicBezTo>
                          <a:pt x="-43877" y="1715821"/>
                          <a:pt x="42375" y="1574726"/>
                          <a:pt x="0" y="1396225"/>
                        </a:cubicBezTo>
                        <a:cubicBezTo>
                          <a:pt x="-42375" y="1217724"/>
                          <a:pt x="63919" y="994438"/>
                          <a:pt x="0" y="829670"/>
                        </a:cubicBezTo>
                        <a:close/>
                      </a:path>
                      <a:path w="4977922" h="6809839" stroke="0" extrusionOk="0">
                        <a:moveTo>
                          <a:pt x="0" y="829670"/>
                        </a:moveTo>
                        <a:cubicBezTo>
                          <a:pt x="-32731" y="351267"/>
                          <a:pt x="256263" y="43234"/>
                          <a:pt x="829670" y="0"/>
                        </a:cubicBezTo>
                        <a:cubicBezTo>
                          <a:pt x="1131866" y="-56674"/>
                          <a:pt x="1197791" y="55849"/>
                          <a:pt x="1449139" y="0"/>
                        </a:cubicBezTo>
                        <a:cubicBezTo>
                          <a:pt x="1700487" y="-55849"/>
                          <a:pt x="1732902" y="32848"/>
                          <a:pt x="1969050" y="0"/>
                        </a:cubicBezTo>
                        <a:cubicBezTo>
                          <a:pt x="2205198" y="-32848"/>
                          <a:pt x="2242875" y="37913"/>
                          <a:pt x="2455775" y="0"/>
                        </a:cubicBezTo>
                        <a:cubicBezTo>
                          <a:pt x="2668675" y="-37913"/>
                          <a:pt x="2893054" y="13292"/>
                          <a:pt x="3042058" y="0"/>
                        </a:cubicBezTo>
                        <a:cubicBezTo>
                          <a:pt x="3191062" y="-13292"/>
                          <a:pt x="3375568" y="9777"/>
                          <a:pt x="3561969" y="0"/>
                        </a:cubicBezTo>
                        <a:cubicBezTo>
                          <a:pt x="3748370" y="-9777"/>
                          <a:pt x="3861596" y="11668"/>
                          <a:pt x="4148252" y="0"/>
                        </a:cubicBezTo>
                        <a:cubicBezTo>
                          <a:pt x="4594582" y="-113330"/>
                          <a:pt x="4932350" y="434788"/>
                          <a:pt x="4977922" y="829670"/>
                        </a:cubicBezTo>
                        <a:cubicBezTo>
                          <a:pt x="4989112" y="923575"/>
                          <a:pt x="4958412" y="1089496"/>
                          <a:pt x="4977922" y="1298938"/>
                        </a:cubicBezTo>
                        <a:cubicBezTo>
                          <a:pt x="4997432" y="1508380"/>
                          <a:pt x="4921322" y="1734527"/>
                          <a:pt x="4977922" y="1871215"/>
                        </a:cubicBezTo>
                        <a:cubicBezTo>
                          <a:pt x="5034522" y="2007903"/>
                          <a:pt x="4941936" y="2198423"/>
                          <a:pt x="4977922" y="2443493"/>
                        </a:cubicBezTo>
                        <a:cubicBezTo>
                          <a:pt x="5013908" y="2688563"/>
                          <a:pt x="4932950" y="2820484"/>
                          <a:pt x="4977922" y="2964266"/>
                        </a:cubicBezTo>
                        <a:cubicBezTo>
                          <a:pt x="5022894" y="3108048"/>
                          <a:pt x="4963998" y="3316494"/>
                          <a:pt x="4977922" y="3639553"/>
                        </a:cubicBezTo>
                        <a:cubicBezTo>
                          <a:pt x="4991846" y="3962612"/>
                          <a:pt x="4915043" y="4087945"/>
                          <a:pt x="4977922" y="4314841"/>
                        </a:cubicBezTo>
                        <a:cubicBezTo>
                          <a:pt x="5040801" y="4541737"/>
                          <a:pt x="4970687" y="4667234"/>
                          <a:pt x="4977922" y="4784109"/>
                        </a:cubicBezTo>
                        <a:cubicBezTo>
                          <a:pt x="4985157" y="4900984"/>
                          <a:pt x="4931945" y="5127530"/>
                          <a:pt x="4977922" y="5356386"/>
                        </a:cubicBezTo>
                        <a:cubicBezTo>
                          <a:pt x="5023899" y="5585242"/>
                          <a:pt x="4929153" y="5789039"/>
                          <a:pt x="4977922" y="5980169"/>
                        </a:cubicBezTo>
                        <a:cubicBezTo>
                          <a:pt x="4956224" y="6373110"/>
                          <a:pt x="4681850" y="6794524"/>
                          <a:pt x="4148252" y="6809839"/>
                        </a:cubicBezTo>
                        <a:cubicBezTo>
                          <a:pt x="3974250" y="6838362"/>
                          <a:pt x="3909677" y="6776602"/>
                          <a:pt x="3694712" y="6809839"/>
                        </a:cubicBezTo>
                        <a:cubicBezTo>
                          <a:pt x="3479747" y="6843076"/>
                          <a:pt x="3292566" y="6791743"/>
                          <a:pt x="3075244" y="6809839"/>
                        </a:cubicBezTo>
                        <a:cubicBezTo>
                          <a:pt x="2857922" y="6827935"/>
                          <a:pt x="2674635" y="6788835"/>
                          <a:pt x="2522147" y="6809839"/>
                        </a:cubicBezTo>
                        <a:cubicBezTo>
                          <a:pt x="2369659" y="6830843"/>
                          <a:pt x="2184301" y="6783527"/>
                          <a:pt x="2035421" y="6809839"/>
                        </a:cubicBezTo>
                        <a:cubicBezTo>
                          <a:pt x="1886541" y="6836151"/>
                          <a:pt x="1658480" y="6777978"/>
                          <a:pt x="1482324" y="6809839"/>
                        </a:cubicBezTo>
                        <a:cubicBezTo>
                          <a:pt x="1306168" y="6841700"/>
                          <a:pt x="1105908" y="6767589"/>
                          <a:pt x="829670" y="6809839"/>
                        </a:cubicBezTo>
                        <a:cubicBezTo>
                          <a:pt x="394612" y="6738619"/>
                          <a:pt x="84965" y="6530252"/>
                          <a:pt x="0" y="5980169"/>
                        </a:cubicBezTo>
                        <a:cubicBezTo>
                          <a:pt x="-31078" y="5763419"/>
                          <a:pt x="23163" y="5590459"/>
                          <a:pt x="0" y="5304881"/>
                        </a:cubicBezTo>
                        <a:cubicBezTo>
                          <a:pt x="-23163" y="5019303"/>
                          <a:pt x="72235" y="4909270"/>
                          <a:pt x="0" y="4681099"/>
                        </a:cubicBezTo>
                        <a:cubicBezTo>
                          <a:pt x="-72235" y="4452928"/>
                          <a:pt x="50513" y="4424805"/>
                          <a:pt x="0" y="4211831"/>
                        </a:cubicBezTo>
                        <a:cubicBezTo>
                          <a:pt x="-50513" y="3998857"/>
                          <a:pt x="9502" y="3879402"/>
                          <a:pt x="0" y="3588048"/>
                        </a:cubicBezTo>
                        <a:cubicBezTo>
                          <a:pt x="-9502" y="3296694"/>
                          <a:pt x="22068" y="3293256"/>
                          <a:pt x="0" y="3170286"/>
                        </a:cubicBezTo>
                        <a:cubicBezTo>
                          <a:pt x="-22068" y="3047316"/>
                          <a:pt x="45472" y="2790428"/>
                          <a:pt x="0" y="2546503"/>
                        </a:cubicBezTo>
                        <a:cubicBezTo>
                          <a:pt x="-45472" y="2302578"/>
                          <a:pt x="46598" y="2226915"/>
                          <a:pt x="0" y="2077235"/>
                        </a:cubicBezTo>
                        <a:cubicBezTo>
                          <a:pt x="-46598" y="1927555"/>
                          <a:pt x="48652" y="1749352"/>
                          <a:pt x="0" y="1659473"/>
                        </a:cubicBezTo>
                        <a:cubicBezTo>
                          <a:pt x="-48652" y="1569594"/>
                          <a:pt x="51257" y="1212532"/>
                          <a:pt x="0" y="82967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Background</a:t>
            </a:r>
            <a:endParaRPr lang="en-CA" sz="1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CA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Nurses work in one of the most stressful occupations worldwide. They significantly prevent 136 million adverse events and 2.6 million patient deaths yearly which is compromised by high turnover rates. </a:t>
            </a:r>
            <a:r>
              <a:rPr lang="en-CA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emotional health and well-being of nurses is not prioritized despite their crucial role in healthcare.</a:t>
            </a:r>
            <a:r>
              <a:rPr lang="en-CA" sz="10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Nurses need their emotional wellness supported to provide the best care they are ethically bound to. </a:t>
            </a:r>
            <a:r>
              <a:rPr lang="en-CA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Several factors contribute to this issue:</a:t>
            </a:r>
          </a:p>
          <a:p>
            <a:pPr algn="just"/>
            <a:endParaRPr lang="en-CA" sz="10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CA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CA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misconception that nurses should possess an innate ability to handle the emotional burden of their work without needing support.</a:t>
            </a:r>
          </a:p>
          <a:p>
            <a:pPr algn="just"/>
            <a:endParaRPr lang="en-CA" sz="10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CA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Society romanticizes the image of nurses as selfless caregivers who are impervious to emotional strain.</a:t>
            </a:r>
          </a:p>
          <a:p>
            <a:pPr algn="just"/>
            <a:endParaRPr lang="en-CA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CA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CA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urses frequently face limited opportunities for self-care and rest due to high workloads and demanding schedules</a:t>
            </a:r>
            <a:r>
              <a:rPr lang="en-CA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CA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CA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CA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lack of support and resources dedicated to nurses' mental and emotional well-being further compounds the problem.</a:t>
            </a:r>
          </a:p>
          <a:p>
            <a:pPr algn="just"/>
            <a:endParaRPr lang="en-CA" sz="10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CA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negative impact on patient outcomes can have financial implications for the healthcare industry.</a:t>
            </a:r>
          </a:p>
          <a:p>
            <a:endParaRPr lang="en-CA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1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Purpose</a:t>
            </a:r>
            <a:endParaRPr lang="en-CA" sz="1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CA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aim is for healthcare organizations to support their nurses' well-being, </a:t>
            </a:r>
            <a:r>
              <a:rPr lang="en-CA" sz="1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en-CA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ltimately enhance their job performance and improve patient care outcomes. Maintaining an ethical imperative that aligns with the nursing profession's core values and principles;</a:t>
            </a:r>
            <a:r>
              <a:rPr lang="en-CA" sz="1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</a:t>
            </a:r>
            <a:r>
              <a:rPr lang="en-CA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urses have a duty to prioritize the well-being of their patients and themselves.</a:t>
            </a:r>
          </a:p>
          <a:p>
            <a:endParaRPr lang="en-CA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1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Research Question</a:t>
            </a:r>
            <a:endParaRPr lang="en-CA" sz="1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CA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factors are detrimental to </a:t>
            </a:r>
            <a:r>
              <a:rPr lang="en-CA" sz="1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nurses’ emotional health and what </a:t>
            </a:r>
            <a:r>
              <a:rPr lang="en-CA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the most effective evidenced-based strategies organizations can implement to effectively support nurses while prioritizing and enhancing patient-care outcomes?</a:t>
            </a:r>
          </a:p>
          <a:p>
            <a:pPr algn="ctr"/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Thesis</a:t>
            </a:r>
            <a:endParaRPr lang="en-CA" sz="1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CA" sz="10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Effective strategies such as self-care, social support, and stress-management techniques are crucial for organizations and nurses to maintain emotional health, which can nurture high-quality patient care, promote job satisfaction, promote work-life balance, and uphold the ethical standards of the nursing profession.</a:t>
            </a:r>
          </a:p>
          <a:p>
            <a:endParaRPr lang="en-CA" sz="1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(Canadian Nurses Association, 2017; Havaei et al., 2022; Mental Health Commission of Canada,2022; Statistics Canada, 2022).</a:t>
            </a:r>
            <a:r>
              <a:rPr lang="en-CA" sz="800" dirty="0">
                <a:solidFill>
                  <a:srgbClr val="FC63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CA26C2A-9B16-2143-1D45-C238C2163142}"/>
              </a:ext>
            </a:extLst>
          </p:cNvPr>
          <p:cNvSpPr/>
          <p:nvPr/>
        </p:nvSpPr>
        <p:spPr>
          <a:xfrm>
            <a:off x="9258148" y="6501657"/>
            <a:ext cx="2920169" cy="115220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824F851-2DFB-0601-7A0B-AD8A20B47E70}"/>
              </a:ext>
            </a:extLst>
          </p:cNvPr>
          <p:cNvSpPr/>
          <p:nvPr/>
        </p:nvSpPr>
        <p:spPr>
          <a:xfrm>
            <a:off x="9081838" y="2338738"/>
            <a:ext cx="3272787" cy="366757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202615412">
                  <a:custGeom>
                    <a:avLst/>
                    <a:gdLst>
                      <a:gd name="connsiteX0" fmla="*/ 0 w 3272787"/>
                      <a:gd name="connsiteY0" fmla="*/ 545475 h 3667570"/>
                      <a:gd name="connsiteX1" fmla="*/ 545475 w 3272787"/>
                      <a:gd name="connsiteY1" fmla="*/ 0 h 3667570"/>
                      <a:gd name="connsiteX2" fmla="*/ 1047298 w 3272787"/>
                      <a:gd name="connsiteY2" fmla="*/ 0 h 3667570"/>
                      <a:gd name="connsiteX3" fmla="*/ 1570938 w 3272787"/>
                      <a:gd name="connsiteY3" fmla="*/ 0 h 3667570"/>
                      <a:gd name="connsiteX4" fmla="*/ 2160034 w 3272787"/>
                      <a:gd name="connsiteY4" fmla="*/ 0 h 3667570"/>
                      <a:gd name="connsiteX5" fmla="*/ 2727312 w 3272787"/>
                      <a:gd name="connsiteY5" fmla="*/ 0 h 3667570"/>
                      <a:gd name="connsiteX6" fmla="*/ 3272787 w 3272787"/>
                      <a:gd name="connsiteY6" fmla="*/ 545475 h 3667570"/>
                      <a:gd name="connsiteX7" fmla="*/ 3272787 w 3272787"/>
                      <a:gd name="connsiteY7" fmla="*/ 1086565 h 3667570"/>
                      <a:gd name="connsiteX8" fmla="*/ 3272787 w 3272787"/>
                      <a:gd name="connsiteY8" fmla="*/ 1653422 h 3667570"/>
                      <a:gd name="connsiteX9" fmla="*/ 3272787 w 3272787"/>
                      <a:gd name="connsiteY9" fmla="*/ 2091447 h 3667570"/>
                      <a:gd name="connsiteX10" fmla="*/ 3272787 w 3272787"/>
                      <a:gd name="connsiteY10" fmla="*/ 2632537 h 3667570"/>
                      <a:gd name="connsiteX11" fmla="*/ 3272787 w 3272787"/>
                      <a:gd name="connsiteY11" fmla="*/ 3122095 h 3667570"/>
                      <a:gd name="connsiteX12" fmla="*/ 2727312 w 3272787"/>
                      <a:gd name="connsiteY12" fmla="*/ 3667570 h 3667570"/>
                      <a:gd name="connsiteX13" fmla="*/ 2138216 w 3272787"/>
                      <a:gd name="connsiteY13" fmla="*/ 3667570 h 3667570"/>
                      <a:gd name="connsiteX14" fmla="*/ 1614575 w 3272787"/>
                      <a:gd name="connsiteY14" fmla="*/ 3667570 h 3667570"/>
                      <a:gd name="connsiteX15" fmla="*/ 1112753 w 3272787"/>
                      <a:gd name="connsiteY15" fmla="*/ 3667570 h 3667570"/>
                      <a:gd name="connsiteX16" fmla="*/ 545475 w 3272787"/>
                      <a:gd name="connsiteY16" fmla="*/ 3667570 h 3667570"/>
                      <a:gd name="connsiteX17" fmla="*/ 0 w 3272787"/>
                      <a:gd name="connsiteY17" fmla="*/ 3122095 h 3667570"/>
                      <a:gd name="connsiteX18" fmla="*/ 0 w 3272787"/>
                      <a:gd name="connsiteY18" fmla="*/ 2555239 h 3667570"/>
                      <a:gd name="connsiteX19" fmla="*/ 0 w 3272787"/>
                      <a:gd name="connsiteY19" fmla="*/ 2091447 h 3667570"/>
                      <a:gd name="connsiteX20" fmla="*/ 0 w 3272787"/>
                      <a:gd name="connsiteY20" fmla="*/ 1576123 h 3667570"/>
                      <a:gd name="connsiteX21" fmla="*/ 0 w 3272787"/>
                      <a:gd name="connsiteY21" fmla="*/ 1035033 h 3667570"/>
                      <a:gd name="connsiteX22" fmla="*/ 0 w 3272787"/>
                      <a:gd name="connsiteY22" fmla="*/ 545475 h 36675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272787" h="3667570" fill="none" extrusionOk="0">
                        <a:moveTo>
                          <a:pt x="0" y="545475"/>
                        </a:moveTo>
                        <a:cubicBezTo>
                          <a:pt x="-27770" y="179790"/>
                          <a:pt x="200092" y="-23352"/>
                          <a:pt x="545475" y="0"/>
                        </a:cubicBezTo>
                        <a:cubicBezTo>
                          <a:pt x="736632" y="-21521"/>
                          <a:pt x="946530" y="47635"/>
                          <a:pt x="1047298" y="0"/>
                        </a:cubicBezTo>
                        <a:cubicBezTo>
                          <a:pt x="1148066" y="-47635"/>
                          <a:pt x="1321848" y="47769"/>
                          <a:pt x="1570938" y="0"/>
                        </a:cubicBezTo>
                        <a:cubicBezTo>
                          <a:pt x="1820028" y="-47769"/>
                          <a:pt x="1963630" y="35005"/>
                          <a:pt x="2160034" y="0"/>
                        </a:cubicBezTo>
                        <a:cubicBezTo>
                          <a:pt x="2356438" y="-35005"/>
                          <a:pt x="2534136" y="13676"/>
                          <a:pt x="2727312" y="0"/>
                        </a:cubicBezTo>
                        <a:cubicBezTo>
                          <a:pt x="2967446" y="62458"/>
                          <a:pt x="3206515" y="213464"/>
                          <a:pt x="3272787" y="545475"/>
                        </a:cubicBezTo>
                        <a:cubicBezTo>
                          <a:pt x="3281068" y="762759"/>
                          <a:pt x="3243724" y="881129"/>
                          <a:pt x="3272787" y="1086565"/>
                        </a:cubicBezTo>
                        <a:cubicBezTo>
                          <a:pt x="3301850" y="1292001"/>
                          <a:pt x="3220242" y="1413004"/>
                          <a:pt x="3272787" y="1653422"/>
                        </a:cubicBezTo>
                        <a:cubicBezTo>
                          <a:pt x="3325332" y="1893840"/>
                          <a:pt x="3264388" y="1920469"/>
                          <a:pt x="3272787" y="2091447"/>
                        </a:cubicBezTo>
                        <a:cubicBezTo>
                          <a:pt x="3281186" y="2262426"/>
                          <a:pt x="3236296" y="2507784"/>
                          <a:pt x="3272787" y="2632537"/>
                        </a:cubicBezTo>
                        <a:cubicBezTo>
                          <a:pt x="3309278" y="2757290"/>
                          <a:pt x="3245473" y="2949808"/>
                          <a:pt x="3272787" y="3122095"/>
                        </a:cubicBezTo>
                        <a:cubicBezTo>
                          <a:pt x="3199989" y="3475331"/>
                          <a:pt x="3057385" y="3622114"/>
                          <a:pt x="2727312" y="3667570"/>
                        </a:cubicBezTo>
                        <a:cubicBezTo>
                          <a:pt x="2574455" y="3693508"/>
                          <a:pt x="2376871" y="3646875"/>
                          <a:pt x="2138216" y="3667570"/>
                        </a:cubicBezTo>
                        <a:cubicBezTo>
                          <a:pt x="1899561" y="3688265"/>
                          <a:pt x="1753203" y="3615007"/>
                          <a:pt x="1614575" y="3667570"/>
                        </a:cubicBezTo>
                        <a:cubicBezTo>
                          <a:pt x="1475947" y="3720133"/>
                          <a:pt x="1252974" y="3647614"/>
                          <a:pt x="1112753" y="3667570"/>
                        </a:cubicBezTo>
                        <a:cubicBezTo>
                          <a:pt x="972532" y="3687526"/>
                          <a:pt x="688624" y="3606292"/>
                          <a:pt x="545475" y="3667570"/>
                        </a:cubicBezTo>
                        <a:cubicBezTo>
                          <a:pt x="227286" y="3696105"/>
                          <a:pt x="14580" y="3418865"/>
                          <a:pt x="0" y="3122095"/>
                        </a:cubicBezTo>
                        <a:cubicBezTo>
                          <a:pt x="-63726" y="2916906"/>
                          <a:pt x="63855" y="2698532"/>
                          <a:pt x="0" y="2555239"/>
                        </a:cubicBezTo>
                        <a:cubicBezTo>
                          <a:pt x="-63855" y="2411946"/>
                          <a:pt x="34516" y="2201398"/>
                          <a:pt x="0" y="2091447"/>
                        </a:cubicBezTo>
                        <a:cubicBezTo>
                          <a:pt x="-34516" y="1981496"/>
                          <a:pt x="33316" y="1741370"/>
                          <a:pt x="0" y="1576123"/>
                        </a:cubicBezTo>
                        <a:cubicBezTo>
                          <a:pt x="-33316" y="1410876"/>
                          <a:pt x="27674" y="1255358"/>
                          <a:pt x="0" y="1035033"/>
                        </a:cubicBezTo>
                        <a:cubicBezTo>
                          <a:pt x="-27674" y="814708"/>
                          <a:pt x="9971" y="718318"/>
                          <a:pt x="0" y="545475"/>
                        </a:cubicBezTo>
                        <a:close/>
                      </a:path>
                      <a:path w="3272787" h="3667570" stroke="0" extrusionOk="0">
                        <a:moveTo>
                          <a:pt x="0" y="545475"/>
                        </a:moveTo>
                        <a:cubicBezTo>
                          <a:pt x="-24573" y="258928"/>
                          <a:pt x="254423" y="68326"/>
                          <a:pt x="545475" y="0"/>
                        </a:cubicBezTo>
                        <a:cubicBezTo>
                          <a:pt x="670131" y="-13664"/>
                          <a:pt x="899339" y="12694"/>
                          <a:pt x="1047298" y="0"/>
                        </a:cubicBezTo>
                        <a:cubicBezTo>
                          <a:pt x="1195257" y="-12694"/>
                          <a:pt x="1417550" y="57498"/>
                          <a:pt x="1527302" y="0"/>
                        </a:cubicBezTo>
                        <a:cubicBezTo>
                          <a:pt x="1637054" y="-57498"/>
                          <a:pt x="1917139" y="16094"/>
                          <a:pt x="2094579" y="0"/>
                        </a:cubicBezTo>
                        <a:cubicBezTo>
                          <a:pt x="2272019" y="-16094"/>
                          <a:pt x="2591365" y="22791"/>
                          <a:pt x="2727312" y="0"/>
                        </a:cubicBezTo>
                        <a:cubicBezTo>
                          <a:pt x="3001920" y="-25516"/>
                          <a:pt x="3242054" y="307322"/>
                          <a:pt x="3272787" y="545475"/>
                        </a:cubicBezTo>
                        <a:cubicBezTo>
                          <a:pt x="3310347" y="713683"/>
                          <a:pt x="3243332" y="837614"/>
                          <a:pt x="3272787" y="1035033"/>
                        </a:cubicBezTo>
                        <a:cubicBezTo>
                          <a:pt x="3302242" y="1232452"/>
                          <a:pt x="3250528" y="1307030"/>
                          <a:pt x="3272787" y="1550357"/>
                        </a:cubicBezTo>
                        <a:cubicBezTo>
                          <a:pt x="3295046" y="1793684"/>
                          <a:pt x="3258331" y="1881551"/>
                          <a:pt x="3272787" y="1988382"/>
                        </a:cubicBezTo>
                        <a:cubicBezTo>
                          <a:pt x="3287243" y="2095214"/>
                          <a:pt x="3218193" y="2346767"/>
                          <a:pt x="3272787" y="2452174"/>
                        </a:cubicBezTo>
                        <a:cubicBezTo>
                          <a:pt x="3327381" y="2557581"/>
                          <a:pt x="3237509" y="2961535"/>
                          <a:pt x="3272787" y="3122095"/>
                        </a:cubicBezTo>
                        <a:cubicBezTo>
                          <a:pt x="3325385" y="3488217"/>
                          <a:pt x="3097185" y="3687304"/>
                          <a:pt x="2727312" y="3667570"/>
                        </a:cubicBezTo>
                        <a:cubicBezTo>
                          <a:pt x="2502617" y="3703206"/>
                          <a:pt x="2393483" y="3609983"/>
                          <a:pt x="2247308" y="3667570"/>
                        </a:cubicBezTo>
                        <a:cubicBezTo>
                          <a:pt x="2101133" y="3725157"/>
                          <a:pt x="1828243" y="3663945"/>
                          <a:pt x="1701849" y="3667570"/>
                        </a:cubicBezTo>
                        <a:cubicBezTo>
                          <a:pt x="1575455" y="3671195"/>
                          <a:pt x="1253387" y="3666832"/>
                          <a:pt x="1134571" y="3667570"/>
                        </a:cubicBezTo>
                        <a:cubicBezTo>
                          <a:pt x="1015755" y="3668308"/>
                          <a:pt x="809878" y="3606846"/>
                          <a:pt x="545475" y="3667570"/>
                        </a:cubicBezTo>
                        <a:cubicBezTo>
                          <a:pt x="228088" y="3650563"/>
                          <a:pt x="-3437" y="3430536"/>
                          <a:pt x="0" y="3122095"/>
                        </a:cubicBezTo>
                        <a:cubicBezTo>
                          <a:pt x="-17825" y="3003644"/>
                          <a:pt x="48123" y="2702454"/>
                          <a:pt x="0" y="2555239"/>
                        </a:cubicBezTo>
                        <a:cubicBezTo>
                          <a:pt x="-48123" y="2408024"/>
                          <a:pt x="16460" y="2199702"/>
                          <a:pt x="0" y="2039915"/>
                        </a:cubicBezTo>
                        <a:cubicBezTo>
                          <a:pt x="-16460" y="1880128"/>
                          <a:pt x="36112" y="1615608"/>
                          <a:pt x="0" y="1473058"/>
                        </a:cubicBezTo>
                        <a:cubicBezTo>
                          <a:pt x="-36112" y="1330508"/>
                          <a:pt x="102366" y="954460"/>
                          <a:pt x="0" y="545475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1000" kern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CA" sz="1000" kern="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CA" sz="1000" kern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CA" sz="1000" kern="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n-CA" sz="10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Given the emotionally challenging nature of the nursing profession, healthcare organizations are responsible for prioritizing their staff's emotional health and demonstrating a commitment to creating a culture of well-being. </a:t>
            </a:r>
          </a:p>
          <a:p>
            <a:pPr algn="just"/>
            <a:endParaRPr lang="en-CA" sz="1000" kern="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n-CA" sz="10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By investing in emotional health initiatives, organizations can support their nurses' professional development, reduce burnout and turnover rates, and reduce healthcare costs, while enhancing overall patient outcomes. </a:t>
            </a:r>
          </a:p>
          <a:p>
            <a:pPr algn="just"/>
            <a:endParaRPr lang="en-CA" sz="1000" kern="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n-CA" sz="10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Furthermore, promoting emotional health is an ethical imperative that aligns with the nursing profession's core values, guiding principles, and obligations to their patients and themselves.</a:t>
            </a:r>
          </a:p>
          <a:p>
            <a:pPr algn="just"/>
            <a:endParaRPr lang="en-CA" sz="1000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00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0837B77-589D-12A8-FF56-46F1870ED54D}"/>
              </a:ext>
            </a:extLst>
          </p:cNvPr>
          <p:cNvSpPr/>
          <p:nvPr/>
        </p:nvSpPr>
        <p:spPr>
          <a:xfrm>
            <a:off x="4823249" y="640605"/>
            <a:ext cx="3969650" cy="70132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3727974613">
                  <a:custGeom>
                    <a:avLst/>
                    <a:gdLst>
                      <a:gd name="connsiteX0" fmla="*/ 0 w 3969650"/>
                      <a:gd name="connsiteY0" fmla="*/ 661622 h 6712105"/>
                      <a:gd name="connsiteX1" fmla="*/ 661622 w 3969650"/>
                      <a:gd name="connsiteY1" fmla="*/ 0 h 6712105"/>
                      <a:gd name="connsiteX2" fmla="*/ 1243831 w 3969650"/>
                      <a:gd name="connsiteY2" fmla="*/ 0 h 6712105"/>
                      <a:gd name="connsiteX3" fmla="*/ 1693720 w 3969650"/>
                      <a:gd name="connsiteY3" fmla="*/ 0 h 6712105"/>
                      <a:gd name="connsiteX4" fmla="*/ 2223002 w 3969650"/>
                      <a:gd name="connsiteY4" fmla="*/ 0 h 6712105"/>
                      <a:gd name="connsiteX5" fmla="*/ 2699355 w 3969650"/>
                      <a:gd name="connsiteY5" fmla="*/ 0 h 6712105"/>
                      <a:gd name="connsiteX6" fmla="*/ 3308028 w 3969650"/>
                      <a:gd name="connsiteY6" fmla="*/ 0 h 6712105"/>
                      <a:gd name="connsiteX7" fmla="*/ 3969650 w 3969650"/>
                      <a:gd name="connsiteY7" fmla="*/ 661622 h 6712105"/>
                      <a:gd name="connsiteX8" fmla="*/ 3969650 w 3969650"/>
                      <a:gd name="connsiteY8" fmla="*/ 1368162 h 6712105"/>
                      <a:gd name="connsiteX9" fmla="*/ 3969650 w 3969650"/>
                      <a:gd name="connsiteY9" fmla="*/ 1859147 h 6712105"/>
                      <a:gd name="connsiteX10" fmla="*/ 3969650 w 3969650"/>
                      <a:gd name="connsiteY10" fmla="*/ 2404020 h 6712105"/>
                      <a:gd name="connsiteX11" fmla="*/ 3969650 w 3969650"/>
                      <a:gd name="connsiteY11" fmla="*/ 3110560 h 6712105"/>
                      <a:gd name="connsiteX12" fmla="*/ 3969650 w 3969650"/>
                      <a:gd name="connsiteY12" fmla="*/ 3655434 h 6712105"/>
                      <a:gd name="connsiteX13" fmla="*/ 3969650 w 3969650"/>
                      <a:gd name="connsiteY13" fmla="*/ 4092530 h 6712105"/>
                      <a:gd name="connsiteX14" fmla="*/ 3969650 w 3969650"/>
                      <a:gd name="connsiteY14" fmla="*/ 4745181 h 6712105"/>
                      <a:gd name="connsiteX15" fmla="*/ 3969650 w 3969650"/>
                      <a:gd name="connsiteY15" fmla="*/ 5182278 h 6712105"/>
                      <a:gd name="connsiteX16" fmla="*/ 3969650 w 3969650"/>
                      <a:gd name="connsiteY16" fmla="*/ 6050483 h 6712105"/>
                      <a:gd name="connsiteX17" fmla="*/ 3308028 w 3969650"/>
                      <a:gd name="connsiteY17" fmla="*/ 6712105 h 6712105"/>
                      <a:gd name="connsiteX18" fmla="*/ 2725819 w 3969650"/>
                      <a:gd name="connsiteY18" fmla="*/ 6712105 h 6712105"/>
                      <a:gd name="connsiteX19" fmla="*/ 2196537 w 3969650"/>
                      <a:gd name="connsiteY19" fmla="*/ 6712105 h 6712105"/>
                      <a:gd name="connsiteX20" fmla="*/ 1614328 w 3969650"/>
                      <a:gd name="connsiteY20" fmla="*/ 6712105 h 6712105"/>
                      <a:gd name="connsiteX21" fmla="*/ 1164439 w 3969650"/>
                      <a:gd name="connsiteY21" fmla="*/ 6712105 h 6712105"/>
                      <a:gd name="connsiteX22" fmla="*/ 661622 w 3969650"/>
                      <a:gd name="connsiteY22" fmla="*/ 6712105 h 6712105"/>
                      <a:gd name="connsiteX23" fmla="*/ 0 w 3969650"/>
                      <a:gd name="connsiteY23" fmla="*/ 6050483 h 6712105"/>
                      <a:gd name="connsiteX24" fmla="*/ 0 w 3969650"/>
                      <a:gd name="connsiteY24" fmla="*/ 5613386 h 6712105"/>
                      <a:gd name="connsiteX25" fmla="*/ 0 w 3969650"/>
                      <a:gd name="connsiteY25" fmla="*/ 4906847 h 6712105"/>
                      <a:gd name="connsiteX26" fmla="*/ 0 w 3969650"/>
                      <a:gd name="connsiteY26" fmla="*/ 4200307 h 6712105"/>
                      <a:gd name="connsiteX27" fmla="*/ 0 w 3969650"/>
                      <a:gd name="connsiteY27" fmla="*/ 3601545 h 6712105"/>
                      <a:gd name="connsiteX28" fmla="*/ 0 w 3969650"/>
                      <a:gd name="connsiteY28" fmla="*/ 3002783 h 6712105"/>
                      <a:gd name="connsiteX29" fmla="*/ 0 w 3969650"/>
                      <a:gd name="connsiteY29" fmla="*/ 2457909 h 6712105"/>
                      <a:gd name="connsiteX30" fmla="*/ 0 w 3969650"/>
                      <a:gd name="connsiteY30" fmla="*/ 1751369 h 6712105"/>
                      <a:gd name="connsiteX31" fmla="*/ 0 w 3969650"/>
                      <a:gd name="connsiteY31" fmla="*/ 661622 h 67121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3969650" h="6712105" fill="none" extrusionOk="0">
                        <a:moveTo>
                          <a:pt x="0" y="661622"/>
                        </a:moveTo>
                        <a:cubicBezTo>
                          <a:pt x="43384" y="363911"/>
                          <a:pt x="300082" y="26189"/>
                          <a:pt x="661622" y="0"/>
                        </a:cubicBezTo>
                        <a:cubicBezTo>
                          <a:pt x="893750" y="-54272"/>
                          <a:pt x="1040832" y="37420"/>
                          <a:pt x="1243831" y="0"/>
                        </a:cubicBezTo>
                        <a:cubicBezTo>
                          <a:pt x="1446830" y="-37420"/>
                          <a:pt x="1598403" y="5850"/>
                          <a:pt x="1693720" y="0"/>
                        </a:cubicBezTo>
                        <a:cubicBezTo>
                          <a:pt x="1789037" y="-5850"/>
                          <a:pt x="2068260" y="13688"/>
                          <a:pt x="2223002" y="0"/>
                        </a:cubicBezTo>
                        <a:cubicBezTo>
                          <a:pt x="2377744" y="-13688"/>
                          <a:pt x="2495194" y="11977"/>
                          <a:pt x="2699355" y="0"/>
                        </a:cubicBezTo>
                        <a:cubicBezTo>
                          <a:pt x="2903516" y="-11977"/>
                          <a:pt x="3181309" y="46204"/>
                          <a:pt x="3308028" y="0"/>
                        </a:cubicBezTo>
                        <a:cubicBezTo>
                          <a:pt x="3645428" y="88064"/>
                          <a:pt x="3997785" y="327106"/>
                          <a:pt x="3969650" y="661622"/>
                        </a:cubicBezTo>
                        <a:cubicBezTo>
                          <a:pt x="3998911" y="882864"/>
                          <a:pt x="3959601" y="1210870"/>
                          <a:pt x="3969650" y="1368162"/>
                        </a:cubicBezTo>
                        <a:cubicBezTo>
                          <a:pt x="3979699" y="1525454"/>
                          <a:pt x="3949200" y="1660986"/>
                          <a:pt x="3969650" y="1859147"/>
                        </a:cubicBezTo>
                        <a:cubicBezTo>
                          <a:pt x="3990100" y="2057308"/>
                          <a:pt x="3939293" y="2161036"/>
                          <a:pt x="3969650" y="2404020"/>
                        </a:cubicBezTo>
                        <a:cubicBezTo>
                          <a:pt x="4000007" y="2647004"/>
                          <a:pt x="3926173" y="2944134"/>
                          <a:pt x="3969650" y="3110560"/>
                        </a:cubicBezTo>
                        <a:cubicBezTo>
                          <a:pt x="4013127" y="3276986"/>
                          <a:pt x="3925242" y="3468449"/>
                          <a:pt x="3969650" y="3655434"/>
                        </a:cubicBezTo>
                        <a:cubicBezTo>
                          <a:pt x="4014058" y="3842419"/>
                          <a:pt x="3942534" y="4002801"/>
                          <a:pt x="3969650" y="4092530"/>
                        </a:cubicBezTo>
                        <a:cubicBezTo>
                          <a:pt x="3996766" y="4182259"/>
                          <a:pt x="3907508" y="4578305"/>
                          <a:pt x="3969650" y="4745181"/>
                        </a:cubicBezTo>
                        <a:cubicBezTo>
                          <a:pt x="4031792" y="4912057"/>
                          <a:pt x="3955773" y="4988605"/>
                          <a:pt x="3969650" y="5182278"/>
                        </a:cubicBezTo>
                        <a:cubicBezTo>
                          <a:pt x="3983527" y="5375951"/>
                          <a:pt x="3966080" y="5833543"/>
                          <a:pt x="3969650" y="6050483"/>
                        </a:cubicBezTo>
                        <a:cubicBezTo>
                          <a:pt x="3954747" y="6421267"/>
                          <a:pt x="3705391" y="6681538"/>
                          <a:pt x="3308028" y="6712105"/>
                        </a:cubicBezTo>
                        <a:cubicBezTo>
                          <a:pt x="3131822" y="6752160"/>
                          <a:pt x="2879127" y="6646462"/>
                          <a:pt x="2725819" y="6712105"/>
                        </a:cubicBezTo>
                        <a:cubicBezTo>
                          <a:pt x="2572511" y="6777748"/>
                          <a:pt x="2350413" y="6709353"/>
                          <a:pt x="2196537" y="6712105"/>
                        </a:cubicBezTo>
                        <a:cubicBezTo>
                          <a:pt x="2042661" y="6714857"/>
                          <a:pt x="1860414" y="6682225"/>
                          <a:pt x="1614328" y="6712105"/>
                        </a:cubicBezTo>
                        <a:cubicBezTo>
                          <a:pt x="1368242" y="6741985"/>
                          <a:pt x="1351709" y="6686866"/>
                          <a:pt x="1164439" y="6712105"/>
                        </a:cubicBezTo>
                        <a:cubicBezTo>
                          <a:pt x="977169" y="6737344"/>
                          <a:pt x="849049" y="6667316"/>
                          <a:pt x="661622" y="6712105"/>
                        </a:cubicBezTo>
                        <a:cubicBezTo>
                          <a:pt x="307609" y="6718259"/>
                          <a:pt x="-70371" y="6374691"/>
                          <a:pt x="0" y="6050483"/>
                        </a:cubicBezTo>
                        <a:cubicBezTo>
                          <a:pt x="-18430" y="5853423"/>
                          <a:pt x="16896" y="5722369"/>
                          <a:pt x="0" y="5613386"/>
                        </a:cubicBezTo>
                        <a:cubicBezTo>
                          <a:pt x="-16896" y="5504403"/>
                          <a:pt x="24847" y="5101365"/>
                          <a:pt x="0" y="4906847"/>
                        </a:cubicBezTo>
                        <a:cubicBezTo>
                          <a:pt x="-24847" y="4712329"/>
                          <a:pt x="7918" y="4540287"/>
                          <a:pt x="0" y="4200307"/>
                        </a:cubicBezTo>
                        <a:cubicBezTo>
                          <a:pt x="-7918" y="3860327"/>
                          <a:pt x="47669" y="3789350"/>
                          <a:pt x="0" y="3601545"/>
                        </a:cubicBezTo>
                        <a:cubicBezTo>
                          <a:pt x="-47669" y="3413740"/>
                          <a:pt x="10837" y="3154284"/>
                          <a:pt x="0" y="3002783"/>
                        </a:cubicBezTo>
                        <a:cubicBezTo>
                          <a:pt x="-10837" y="2851282"/>
                          <a:pt x="62364" y="2698241"/>
                          <a:pt x="0" y="2457909"/>
                        </a:cubicBezTo>
                        <a:cubicBezTo>
                          <a:pt x="-62364" y="2217577"/>
                          <a:pt x="77969" y="2082763"/>
                          <a:pt x="0" y="1751369"/>
                        </a:cubicBezTo>
                        <a:cubicBezTo>
                          <a:pt x="-77969" y="1419975"/>
                          <a:pt x="1628" y="973361"/>
                          <a:pt x="0" y="661622"/>
                        </a:cubicBezTo>
                        <a:close/>
                      </a:path>
                      <a:path w="3969650" h="6712105" stroke="0" extrusionOk="0">
                        <a:moveTo>
                          <a:pt x="0" y="661622"/>
                        </a:moveTo>
                        <a:cubicBezTo>
                          <a:pt x="36982" y="394442"/>
                          <a:pt x="345355" y="-40471"/>
                          <a:pt x="661622" y="0"/>
                        </a:cubicBezTo>
                        <a:cubicBezTo>
                          <a:pt x="809576" y="-11159"/>
                          <a:pt x="1031744" y="25064"/>
                          <a:pt x="1217367" y="0"/>
                        </a:cubicBezTo>
                        <a:cubicBezTo>
                          <a:pt x="1402990" y="-25064"/>
                          <a:pt x="1548823" y="50362"/>
                          <a:pt x="1799577" y="0"/>
                        </a:cubicBezTo>
                        <a:cubicBezTo>
                          <a:pt x="2050331" y="-50362"/>
                          <a:pt x="2180023" y="19563"/>
                          <a:pt x="2381786" y="0"/>
                        </a:cubicBezTo>
                        <a:cubicBezTo>
                          <a:pt x="2583549" y="-19563"/>
                          <a:pt x="2616946" y="44512"/>
                          <a:pt x="2831675" y="0"/>
                        </a:cubicBezTo>
                        <a:cubicBezTo>
                          <a:pt x="3046404" y="-44512"/>
                          <a:pt x="3114309" y="44146"/>
                          <a:pt x="3308028" y="0"/>
                        </a:cubicBezTo>
                        <a:cubicBezTo>
                          <a:pt x="3782453" y="-3607"/>
                          <a:pt x="3985687" y="291621"/>
                          <a:pt x="3969650" y="661622"/>
                        </a:cubicBezTo>
                        <a:cubicBezTo>
                          <a:pt x="3986058" y="815034"/>
                          <a:pt x="3917284" y="914065"/>
                          <a:pt x="3969650" y="1152607"/>
                        </a:cubicBezTo>
                        <a:cubicBezTo>
                          <a:pt x="4022016" y="1391149"/>
                          <a:pt x="3924496" y="1596771"/>
                          <a:pt x="3969650" y="1805258"/>
                        </a:cubicBezTo>
                        <a:cubicBezTo>
                          <a:pt x="4014804" y="2013745"/>
                          <a:pt x="3908961" y="2151551"/>
                          <a:pt x="3969650" y="2350132"/>
                        </a:cubicBezTo>
                        <a:cubicBezTo>
                          <a:pt x="4030339" y="2548713"/>
                          <a:pt x="3894629" y="2812080"/>
                          <a:pt x="3969650" y="3002783"/>
                        </a:cubicBezTo>
                        <a:cubicBezTo>
                          <a:pt x="4044671" y="3193486"/>
                          <a:pt x="3925188" y="3390362"/>
                          <a:pt x="3969650" y="3493768"/>
                        </a:cubicBezTo>
                        <a:cubicBezTo>
                          <a:pt x="4014112" y="3597175"/>
                          <a:pt x="3939996" y="3985289"/>
                          <a:pt x="3969650" y="4146419"/>
                        </a:cubicBezTo>
                        <a:cubicBezTo>
                          <a:pt x="3999304" y="4307549"/>
                          <a:pt x="3926841" y="4533818"/>
                          <a:pt x="3969650" y="4799070"/>
                        </a:cubicBezTo>
                        <a:cubicBezTo>
                          <a:pt x="4012459" y="5064322"/>
                          <a:pt x="3907137" y="5156549"/>
                          <a:pt x="3969650" y="5397832"/>
                        </a:cubicBezTo>
                        <a:cubicBezTo>
                          <a:pt x="4032163" y="5639115"/>
                          <a:pt x="3943375" y="5735361"/>
                          <a:pt x="3969650" y="6050483"/>
                        </a:cubicBezTo>
                        <a:cubicBezTo>
                          <a:pt x="4054700" y="6407770"/>
                          <a:pt x="3620365" y="6703165"/>
                          <a:pt x="3308028" y="6712105"/>
                        </a:cubicBezTo>
                        <a:cubicBezTo>
                          <a:pt x="3194490" y="6740232"/>
                          <a:pt x="2958237" y="6680575"/>
                          <a:pt x="2805211" y="6712105"/>
                        </a:cubicBezTo>
                        <a:cubicBezTo>
                          <a:pt x="2652185" y="6743635"/>
                          <a:pt x="2505950" y="6674421"/>
                          <a:pt x="2355322" y="6712105"/>
                        </a:cubicBezTo>
                        <a:cubicBezTo>
                          <a:pt x="2204694" y="6749789"/>
                          <a:pt x="1980713" y="6701163"/>
                          <a:pt x="1773113" y="6712105"/>
                        </a:cubicBezTo>
                        <a:cubicBezTo>
                          <a:pt x="1565513" y="6723047"/>
                          <a:pt x="1413260" y="6685415"/>
                          <a:pt x="1217367" y="6712105"/>
                        </a:cubicBezTo>
                        <a:cubicBezTo>
                          <a:pt x="1021474" y="6738795"/>
                          <a:pt x="938103" y="6703585"/>
                          <a:pt x="661622" y="6712105"/>
                        </a:cubicBezTo>
                        <a:cubicBezTo>
                          <a:pt x="350920" y="6741834"/>
                          <a:pt x="64827" y="6469111"/>
                          <a:pt x="0" y="6050483"/>
                        </a:cubicBezTo>
                        <a:cubicBezTo>
                          <a:pt x="-65408" y="5829844"/>
                          <a:pt x="71373" y="5691824"/>
                          <a:pt x="0" y="5343943"/>
                        </a:cubicBezTo>
                        <a:cubicBezTo>
                          <a:pt x="-71373" y="4996062"/>
                          <a:pt x="51081" y="5040736"/>
                          <a:pt x="0" y="4852958"/>
                        </a:cubicBezTo>
                        <a:cubicBezTo>
                          <a:pt x="-51081" y="4665181"/>
                          <a:pt x="70273" y="4438541"/>
                          <a:pt x="0" y="4254196"/>
                        </a:cubicBezTo>
                        <a:cubicBezTo>
                          <a:pt x="-70273" y="4069851"/>
                          <a:pt x="61791" y="3842146"/>
                          <a:pt x="0" y="3547656"/>
                        </a:cubicBezTo>
                        <a:cubicBezTo>
                          <a:pt x="-61791" y="3253166"/>
                          <a:pt x="35300" y="3228296"/>
                          <a:pt x="0" y="2948894"/>
                        </a:cubicBezTo>
                        <a:cubicBezTo>
                          <a:pt x="-35300" y="2669492"/>
                          <a:pt x="2181" y="2590876"/>
                          <a:pt x="0" y="2350132"/>
                        </a:cubicBezTo>
                        <a:cubicBezTo>
                          <a:pt x="-2181" y="2109388"/>
                          <a:pt x="31438" y="1897559"/>
                          <a:pt x="0" y="1697481"/>
                        </a:cubicBezTo>
                        <a:cubicBezTo>
                          <a:pt x="-31438" y="1497403"/>
                          <a:pt x="49785" y="1042790"/>
                          <a:pt x="0" y="66162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endParaRPr lang="en-CA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ctr"/>
            <a:r>
              <a:rPr lang="en-CA" sz="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CA" sz="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Canadian Mental Health Association,</a:t>
            </a:r>
            <a:r>
              <a:rPr lang="en-CA" sz="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n.d. –a; CNA; 2017; CNO, 2020;</a:t>
            </a:r>
            <a:r>
              <a:rPr lang="en-CA" sz="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RNAO, 2008; CFNU, 2022).</a:t>
            </a:r>
          </a:p>
          <a:p>
            <a:endParaRPr lang="en-CA" sz="65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42" name="Picture 41" descr="Woman wearing colorful shirt">
            <a:extLst>
              <a:ext uri="{FF2B5EF4-FFF2-40B4-BE49-F238E27FC236}">
                <a16:creationId xmlns:a16="http://schemas.microsoft.com/office/drawing/2014/main" id="{22A85593-150C-250D-CED6-5FE16AAF0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8878" y="52808"/>
            <a:ext cx="2758705" cy="1840051"/>
          </a:xfrm>
          <a:custGeom>
            <a:avLst/>
            <a:gdLst>
              <a:gd name="connsiteX0" fmla="*/ 0 w 2758705"/>
              <a:gd name="connsiteY0" fmla="*/ 0 h 1840051"/>
              <a:gd name="connsiteX1" fmla="*/ 496567 w 2758705"/>
              <a:gd name="connsiteY1" fmla="*/ 0 h 1840051"/>
              <a:gd name="connsiteX2" fmla="*/ 1075895 w 2758705"/>
              <a:gd name="connsiteY2" fmla="*/ 0 h 1840051"/>
              <a:gd name="connsiteX3" fmla="*/ 1600049 w 2758705"/>
              <a:gd name="connsiteY3" fmla="*/ 0 h 1840051"/>
              <a:gd name="connsiteX4" fmla="*/ 2096616 w 2758705"/>
              <a:gd name="connsiteY4" fmla="*/ 0 h 1840051"/>
              <a:gd name="connsiteX5" fmla="*/ 2758705 w 2758705"/>
              <a:gd name="connsiteY5" fmla="*/ 0 h 1840051"/>
              <a:gd name="connsiteX6" fmla="*/ 2758705 w 2758705"/>
              <a:gd name="connsiteY6" fmla="*/ 460013 h 1840051"/>
              <a:gd name="connsiteX7" fmla="*/ 2758705 w 2758705"/>
              <a:gd name="connsiteY7" fmla="*/ 920026 h 1840051"/>
              <a:gd name="connsiteX8" fmla="*/ 2758705 w 2758705"/>
              <a:gd name="connsiteY8" fmla="*/ 1343237 h 1840051"/>
              <a:gd name="connsiteX9" fmla="*/ 2758705 w 2758705"/>
              <a:gd name="connsiteY9" fmla="*/ 1840051 h 1840051"/>
              <a:gd name="connsiteX10" fmla="*/ 2262138 w 2758705"/>
              <a:gd name="connsiteY10" fmla="*/ 1840051 h 1840051"/>
              <a:gd name="connsiteX11" fmla="*/ 1793158 w 2758705"/>
              <a:gd name="connsiteY11" fmla="*/ 1840051 h 1840051"/>
              <a:gd name="connsiteX12" fmla="*/ 1213830 w 2758705"/>
              <a:gd name="connsiteY12" fmla="*/ 1840051 h 1840051"/>
              <a:gd name="connsiteX13" fmla="*/ 717263 w 2758705"/>
              <a:gd name="connsiteY13" fmla="*/ 1840051 h 1840051"/>
              <a:gd name="connsiteX14" fmla="*/ 0 w 2758705"/>
              <a:gd name="connsiteY14" fmla="*/ 1840051 h 1840051"/>
              <a:gd name="connsiteX15" fmla="*/ 0 w 2758705"/>
              <a:gd name="connsiteY15" fmla="*/ 1343237 h 1840051"/>
              <a:gd name="connsiteX16" fmla="*/ 0 w 2758705"/>
              <a:gd name="connsiteY16" fmla="*/ 920026 h 1840051"/>
              <a:gd name="connsiteX17" fmla="*/ 0 w 2758705"/>
              <a:gd name="connsiteY17" fmla="*/ 441612 h 1840051"/>
              <a:gd name="connsiteX18" fmla="*/ 0 w 2758705"/>
              <a:gd name="connsiteY18" fmla="*/ 0 h 184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58705" h="1840051" fill="none" extrusionOk="0">
                <a:moveTo>
                  <a:pt x="0" y="0"/>
                </a:moveTo>
                <a:cubicBezTo>
                  <a:pt x="139480" y="-28928"/>
                  <a:pt x="340514" y="53145"/>
                  <a:pt x="496567" y="0"/>
                </a:cubicBezTo>
                <a:cubicBezTo>
                  <a:pt x="652620" y="-53145"/>
                  <a:pt x="794238" y="32469"/>
                  <a:pt x="1075895" y="0"/>
                </a:cubicBezTo>
                <a:cubicBezTo>
                  <a:pt x="1357552" y="-32469"/>
                  <a:pt x="1412620" y="29003"/>
                  <a:pt x="1600049" y="0"/>
                </a:cubicBezTo>
                <a:cubicBezTo>
                  <a:pt x="1787478" y="-29003"/>
                  <a:pt x="1957874" y="59024"/>
                  <a:pt x="2096616" y="0"/>
                </a:cubicBezTo>
                <a:cubicBezTo>
                  <a:pt x="2235358" y="-59024"/>
                  <a:pt x="2552309" y="63988"/>
                  <a:pt x="2758705" y="0"/>
                </a:cubicBezTo>
                <a:cubicBezTo>
                  <a:pt x="2771680" y="117263"/>
                  <a:pt x="2714116" y="340389"/>
                  <a:pt x="2758705" y="460013"/>
                </a:cubicBezTo>
                <a:cubicBezTo>
                  <a:pt x="2803294" y="579637"/>
                  <a:pt x="2752371" y="707686"/>
                  <a:pt x="2758705" y="920026"/>
                </a:cubicBezTo>
                <a:cubicBezTo>
                  <a:pt x="2765039" y="1132366"/>
                  <a:pt x="2711905" y="1168500"/>
                  <a:pt x="2758705" y="1343237"/>
                </a:cubicBezTo>
                <a:cubicBezTo>
                  <a:pt x="2805505" y="1517974"/>
                  <a:pt x="2757244" y="1732832"/>
                  <a:pt x="2758705" y="1840051"/>
                </a:cubicBezTo>
                <a:cubicBezTo>
                  <a:pt x="2552908" y="1864309"/>
                  <a:pt x="2498386" y="1781268"/>
                  <a:pt x="2262138" y="1840051"/>
                </a:cubicBezTo>
                <a:cubicBezTo>
                  <a:pt x="2025890" y="1898834"/>
                  <a:pt x="1995366" y="1795642"/>
                  <a:pt x="1793158" y="1840051"/>
                </a:cubicBezTo>
                <a:cubicBezTo>
                  <a:pt x="1590950" y="1884460"/>
                  <a:pt x="1346278" y="1825836"/>
                  <a:pt x="1213830" y="1840051"/>
                </a:cubicBezTo>
                <a:cubicBezTo>
                  <a:pt x="1081382" y="1854266"/>
                  <a:pt x="881593" y="1823414"/>
                  <a:pt x="717263" y="1840051"/>
                </a:cubicBezTo>
                <a:cubicBezTo>
                  <a:pt x="552933" y="1856688"/>
                  <a:pt x="266931" y="1755342"/>
                  <a:pt x="0" y="1840051"/>
                </a:cubicBezTo>
                <a:cubicBezTo>
                  <a:pt x="-40217" y="1628488"/>
                  <a:pt x="5525" y="1517937"/>
                  <a:pt x="0" y="1343237"/>
                </a:cubicBezTo>
                <a:cubicBezTo>
                  <a:pt x="-5525" y="1168537"/>
                  <a:pt x="4667" y="1027998"/>
                  <a:pt x="0" y="920026"/>
                </a:cubicBezTo>
                <a:cubicBezTo>
                  <a:pt x="-4667" y="812054"/>
                  <a:pt x="7524" y="580665"/>
                  <a:pt x="0" y="441612"/>
                </a:cubicBezTo>
                <a:cubicBezTo>
                  <a:pt x="-7524" y="302559"/>
                  <a:pt x="16860" y="138829"/>
                  <a:pt x="0" y="0"/>
                </a:cubicBezTo>
                <a:close/>
              </a:path>
              <a:path w="2758705" h="1840051" stroke="0" extrusionOk="0">
                <a:moveTo>
                  <a:pt x="0" y="0"/>
                </a:moveTo>
                <a:cubicBezTo>
                  <a:pt x="254191" y="-62773"/>
                  <a:pt x="377154" y="40853"/>
                  <a:pt x="524154" y="0"/>
                </a:cubicBezTo>
                <a:cubicBezTo>
                  <a:pt x="671154" y="-40853"/>
                  <a:pt x="810937" y="2340"/>
                  <a:pt x="993134" y="0"/>
                </a:cubicBezTo>
                <a:cubicBezTo>
                  <a:pt x="1175331" y="-2340"/>
                  <a:pt x="1303263" y="72124"/>
                  <a:pt x="1600049" y="0"/>
                </a:cubicBezTo>
                <a:cubicBezTo>
                  <a:pt x="1896835" y="-72124"/>
                  <a:pt x="1878191" y="59970"/>
                  <a:pt x="2124203" y="0"/>
                </a:cubicBezTo>
                <a:cubicBezTo>
                  <a:pt x="2370215" y="-59970"/>
                  <a:pt x="2582640" y="3659"/>
                  <a:pt x="2758705" y="0"/>
                </a:cubicBezTo>
                <a:cubicBezTo>
                  <a:pt x="2789308" y="198423"/>
                  <a:pt x="2744840" y="274404"/>
                  <a:pt x="2758705" y="496814"/>
                </a:cubicBezTo>
                <a:cubicBezTo>
                  <a:pt x="2772570" y="719224"/>
                  <a:pt x="2707234" y="830625"/>
                  <a:pt x="2758705" y="956827"/>
                </a:cubicBezTo>
                <a:cubicBezTo>
                  <a:pt x="2810176" y="1083029"/>
                  <a:pt x="2718677" y="1320619"/>
                  <a:pt x="2758705" y="1416839"/>
                </a:cubicBezTo>
                <a:cubicBezTo>
                  <a:pt x="2798733" y="1513059"/>
                  <a:pt x="2758153" y="1751871"/>
                  <a:pt x="2758705" y="1840051"/>
                </a:cubicBezTo>
                <a:cubicBezTo>
                  <a:pt x="2613234" y="1895536"/>
                  <a:pt x="2414167" y="1804691"/>
                  <a:pt x="2262138" y="1840051"/>
                </a:cubicBezTo>
                <a:cubicBezTo>
                  <a:pt x="2110109" y="1875411"/>
                  <a:pt x="1912150" y="1824333"/>
                  <a:pt x="1710397" y="1840051"/>
                </a:cubicBezTo>
                <a:cubicBezTo>
                  <a:pt x="1508644" y="1855769"/>
                  <a:pt x="1325540" y="1826227"/>
                  <a:pt x="1186243" y="1840051"/>
                </a:cubicBezTo>
                <a:cubicBezTo>
                  <a:pt x="1046946" y="1853875"/>
                  <a:pt x="845097" y="1834841"/>
                  <a:pt x="579328" y="1840051"/>
                </a:cubicBezTo>
                <a:cubicBezTo>
                  <a:pt x="313559" y="1845261"/>
                  <a:pt x="207897" y="1777873"/>
                  <a:pt x="0" y="1840051"/>
                </a:cubicBezTo>
                <a:cubicBezTo>
                  <a:pt x="-10198" y="1740993"/>
                  <a:pt x="49956" y="1556237"/>
                  <a:pt x="0" y="1416839"/>
                </a:cubicBezTo>
                <a:cubicBezTo>
                  <a:pt x="-49956" y="1277441"/>
                  <a:pt x="44258" y="1059578"/>
                  <a:pt x="0" y="956827"/>
                </a:cubicBezTo>
                <a:cubicBezTo>
                  <a:pt x="-44258" y="854076"/>
                  <a:pt x="17152" y="636257"/>
                  <a:pt x="0" y="515214"/>
                </a:cubicBezTo>
                <a:cubicBezTo>
                  <a:pt x="-17152" y="394171"/>
                  <a:pt x="3310" y="10781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25" name="Rectangle 1024">
            <a:extLst>
              <a:ext uri="{FF2B5EF4-FFF2-40B4-BE49-F238E27FC236}">
                <a16:creationId xmlns:a16="http://schemas.microsoft.com/office/drawing/2014/main" id="{9C7DDB62-F2C8-02A2-217C-C7B745C9BD74}"/>
              </a:ext>
            </a:extLst>
          </p:cNvPr>
          <p:cNvSpPr/>
          <p:nvPr/>
        </p:nvSpPr>
        <p:spPr>
          <a:xfrm>
            <a:off x="4956333" y="1593410"/>
            <a:ext cx="3653409" cy="7593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CA" sz="1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Self-care is an essential aspect of promoting emotional well-being among nurses. Organizations must provide regular self-care opportunities to improve physical, emotional, and psychological health.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D5EDA4B9-28DB-9478-0C5C-D5C1AAE2B3D0}"/>
              </a:ext>
            </a:extLst>
          </p:cNvPr>
          <p:cNvSpPr/>
          <p:nvPr/>
        </p:nvSpPr>
        <p:spPr>
          <a:xfrm>
            <a:off x="4955116" y="5989711"/>
            <a:ext cx="3653409" cy="8176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CA" sz="1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Supporting resilience training among nursing staff is crucial to reduce the risk of burnout and promote well-being. From this they learn to withstand pressure, adapt to change, and maintain a positive attitude even during difficult situations.</a:t>
            </a:r>
            <a:endParaRPr lang="en-US" sz="1000" dirty="0"/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460FE86F-C8CA-72E2-7A5D-A94262CEE50B}"/>
              </a:ext>
            </a:extLst>
          </p:cNvPr>
          <p:cNvSpPr/>
          <p:nvPr/>
        </p:nvSpPr>
        <p:spPr>
          <a:xfrm>
            <a:off x="4956333" y="2660242"/>
            <a:ext cx="3653409" cy="8351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CA" sz="1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positive workplace culture can help reduce stress, burnout and improve overall job satisfaction. Organizations must </a:t>
            </a:r>
            <a:r>
              <a:rPr lang="en-CA" sz="10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promote</a:t>
            </a:r>
            <a:r>
              <a:rPr lang="en-CA" sz="1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Communication, Empowerment, Team building, Recognition, Wellness, and Resilience programs.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8BEC423E-4E70-1C0C-9B05-D00F9B5041AB}"/>
              </a:ext>
            </a:extLst>
          </p:cNvPr>
          <p:cNvSpPr/>
          <p:nvPr/>
        </p:nvSpPr>
        <p:spPr>
          <a:xfrm>
            <a:off x="4956326" y="4763764"/>
            <a:ext cx="3653409" cy="9104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CA" sz="10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Organizations must employ p</a:t>
            </a:r>
            <a:r>
              <a:rPr lang="en-CA" sz="1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sychologists, social workers, and other mental health professionals to help design education or training programs targeting stress reduction, communication skills, mindfulness, self-care, and emotion regulation that are specific to their setting.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1099BDF6-BE8E-876A-8574-9EDD19D8851E}"/>
              </a:ext>
            </a:extLst>
          </p:cNvPr>
          <p:cNvSpPr/>
          <p:nvPr/>
        </p:nvSpPr>
        <p:spPr>
          <a:xfrm>
            <a:off x="4955116" y="3810600"/>
            <a:ext cx="3653409" cy="634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just"/>
            <a:r>
              <a:rPr lang="en-CA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Emotional health training </a:t>
            </a:r>
            <a:r>
              <a:rPr lang="en-CA" sz="1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n-CA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nurses within an organization is essential to support and maintain their emotional well-being, job satisfaction, and overall quality of patient care.</a:t>
            </a:r>
            <a:endParaRPr lang="en-US" sz="1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4" name="Rounded Rectangle 1033">
            <a:extLst>
              <a:ext uri="{FF2B5EF4-FFF2-40B4-BE49-F238E27FC236}">
                <a16:creationId xmlns:a16="http://schemas.microsoft.com/office/drawing/2014/main" id="{CC85FDFE-4ACF-0890-DAA6-7F85FDC03471}"/>
              </a:ext>
            </a:extLst>
          </p:cNvPr>
          <p:cNvSpPr/>
          <p:nvPr/>
        </p:nvSpPr>
        <p:spPr>
          <a:xfrm>
            <a:off x="5548808" y="781232"/>
            <a:ext cx="2459493" cy="447871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 anchorCtr="0"/>
          <a:lstStyle/>
          <a:p>
            <a:pPr algn="ctr"/>
            <a:endParaRPr lang="en-CA" sz="12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1400" b="1" dirty="0">
                <a:solidFill>
                  <a:srgbClr val="FC63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Methodology Findings</a:t>
            </a:r>
          </a:p>
          <a:p>
            <a:pPr algn="ctr"/>
            <a:r>
              <a:rPr lang="en-CA" sz="1400" b="1" dirty="0">
                <a:solidFill>
                  <a:srgbClr val="FC63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-Five Strategies-</a:t>
            </a:r>
            <a:endParaRPr lang="en-CA" sz="1400" dirty="0">
              <a:solidFill>
                <a:srgbClr val="FC63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C5D2F06A-2D79-96A6-1843-EA5C04E468F3}"/>
              </a:ext>
            </a:extLst>
          </p:cNvPr>
          <p:cNvSpPr/>
          <p:nvPr/>
        </p:nvSpPr>
        <p:spPr>
          <a:xfrm>
            <a:off x="4956333" y="1287331"/>
            <a:ext cx="3653408" cy="2973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CA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Regular Opportunities for Self-Care</a:t>
            </a:r>
            <a:endParaRPr lang="en-US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8DFA2D17-609F-B118-CBE8-F680C90EEB6F}"/>
              </a:ext>
            </a:extLst>
          </p:cNvPr>
          <p:cNvSpPr/>
          <p:nvPr/>
        </p:nvSpPr>
        <p:spPr>
          <a:xfrm>
            <a:off x="4956333" y="2359297"/>
            <a:ext cx="3653408" cy="2973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CA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Foster a Supportive Work Environment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42705F6B-E90D-CABF-15D4-233BF127E70A}"/>
              </a:ext>
            </a:extLst>
          </p:cNvPr>
          <p:cNvSpPr/>
          <p:nvPr/>
        </p:nvSpPr>
        <p:spPr>
          <a:xfrm>
            <a:off x="4955117" y="3503811"/>
            <a:ext cx="3653408" cy="2973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CA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Emotional Support and Resources</a:t>
            </a:r>
            <a:endParaRPr lang="en-US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9514CD67-BF35-10EE-979D-EC943B203BDE}"/>
              </a:ext>
            </a:extLst>
          </p:cNvPr>
          <p:cNvSpPr/>
          <p:nvPr/>
        </p:nvSpPr>
        <p:spPr>
          <a:xfrm>
            <a:off x="4956326" y="4453904"/>
            <a:ext cx="3653408" cy="2973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CA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 and Training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1CEE050A-03A8-6C46-F6B2-CC5E34EBA60D}"/>
              </a:ext>
            </a:extLst>
          </p:cNvPr>
          <p:cNvSpPr/>
          <p:nvPr/>
        </p:nvSpPr>
        <p:spPr>
          <a:xfrm>
            <a:off x="4955250" y="5682286"/>
            <a:ext cx="3653408" cy="2973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CA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 Resilience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FB9F0E-3BFB-49E4-9BD4-DBF0EA255596}"/>
              </a:ext>
            </a:extLst>
          </p:cNvPr>
          <p:cNvSpPr/>
          <p:nvPr/>
        </p:nvSpPr>
        <p:spPr>
          <a:xfrm>
            <a:off x="9764245" y="2534975"/>
            <a:ext cx="1907978" cy="350042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endParaRPr lang="en-CA" sz="12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1400" b="1" dirty="0">
                <a:solidFill>
                  <a:srgbClr val="FC63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</a:t>
            </a:r>
          </a:p>
          <a:p>
            <a:pPr algn="ctr"/>
            <a:endParaRPr lang="en-US" sz="1400" b="1" dirty="0">
              <a:solidFill>
                <a:srgbClr val="FC63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Graphic 24" descr="Arrow circle with solid fill">
            <a:extLst>
              <a:ext uri="{FF2B5EF4-FFF2-40B4-BE49-F238E27FC236}">
                <a16:creationId xmlns:a16="http://schemas.microsoft.com/office/drawing/2014/main" id="{3F73E03A-09BD-58B3-F2F7-8C28065E7D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33004" y="-259471"/>
            <a:ext cx="914400" cy="914400"/>
          </a:xfrm>
          <a:prstGeom prst="rect">
            <a:avLst/>
          </a:prstGeom>
        </p:spPr>
      </p:pic>
      <p:pic>
        <p:nvPicPr>
          <p:cNvPr id="28" name="Graphic 27" descr="Badge 1 with solid fill">
            <a:extLst>
              <a:ext uri="{FF2B5EF4-FFF2-40B4-BE49-F238E27FC236}">
                <a16:creationId xmlns:a16="http://schemas.microsoft.com/office/drawing/2014/main" id="{C803A43B-7A09-4493-890F-DCE8FDF25E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10578" y="1244107"/>
            <a:ext cx="400745" cy="400745"/>
          </a:xfrm>
          <a:prstGeom prst="rect">
            <a:avLst/>
          </a:prstGeom>
        </p:spPr>
      </p:pic>
      <p:pic>
        <p:nvPicPr>
          <p:cNvPr id="39" name="Graphic 38" descr="Badge with solid fill">
            <a:extLst>
              <a:ext uri="{FF2B5EF4-FFF2-40B4-BE49-F238E27FC236}">
                <a16:creationId xmlns:a16="http://schemas.microsoft.com/office/drawing/2014/main" id="{03184EFB-10F6-FC13-2C5D-39719B029C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10071" y="2301218"/>
            <a:ext cx="400745" cy="400745"/>
          </a:xfrm>
          <a:prstGeom prst="rect">
            <a:avLst/>
          </a:prstGeom>
        </p:spPr>
      </p:pic>
      <p:pic>
        <p:nvPicPr>
          <p:cNvPr id="41" name="Graphic 40" descr="Badge 3 with solid fill">
            <a:extLst>
              <a:ext uri="{FF2B5EF4-FFF2-40B4-BE49-F238E27FC236}">
                <a16:creationId xmlns:a16="http://schemas.microsoft.com/office/drawing/2014/main" id="{65AAE5DB-ACE8-214F-3E33-FE2B0AF418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11163" y="3447127"/>
            <a:ext cx="401759" cy="401759"/>
          </a:xfrm>
          <a:prstGeom prst="rect">
            <a:avLst/>
          </a:prstGeom>
        </p:spPr>
      </p:pic>
      <p:pic>
        <p:nvPicPr>
          <p:cNvPr id="46" name="Graphic 45" descr="Badge 5 with solid fill">
            <a:extLst>
              <a:ext uri="{FF2B5EF4-FFF2-40B4-BE49-F238E27FC236}">
                <a16:creationId xmlns:a16="http://schemas.microsoft.com/office/drawing/2014/main" id="{63F4E3E7-1C80-C7D9-5931-BB9D2D5F13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810071" y="5634849"/>
            <a:ext cx="401760" cy="401760"/>
          </a:xfrm>
          <a:prstGeom prst="rect">
            <a:avLst/>
          </a:prstGeom>
        </p:spPr>
      </p:pic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116BE37-899D-2AD2-6635-989A1C66D06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20207" y="6601866"/>
            <a:ext cx="751720" cy="85981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28EE673-3419-8E5F-1F7F-F9EC5FC223E0}"/>
              </a:ext>
            </a:extLst>
          </p:cNvPr>
          <p:cNvSpPr/>
          <p:nvPr/>
        </p:nvSpPr>
        <p:spPr>
          <a:xfrm>
            <a:off x="9405292" y="6814723"/>
            <a:ext cx="1537146" cy="4122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C6300"/>
                </a:solidFill>
              </a:rPr>
              <a:t>References</a:t>
            </a:r>
          </a:p>
        </p:txBody>
      </p:sp>
      <p:pic>
        <p:nvPicPr>
          <p:cNvPr id="44" name="Graphic 43" descr="Badge 4 with solid fill">
            <a:extLst>
              <a:ext uri="{FF2B5EF4-FFF2-40B4-BE49-F238E27FC236}">
                <a16:creationId xmlns:a16="http://schemas.microsoft.com/office/drawing/2014/main" id="{7240A6BD-FD2D-2BCF-0F6F-736609DBF8F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23249" y="4407938"/>
            <a:ext cx="401760" cy="40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82441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DarkVTI">
  <a:themeElements>
    <a:clrScheme name="AnalogousFromLightSeed_2SEEDS">
      <a:dk1>
        <a:srgbClr val="000000"/>
      </a:dk1>
      <a:lt1>
        <a:srgbClr val="FFFFFF"/>
      </a:lt1>
      <a:dk2>
        <a:srgbClr val="22363C"/>
      </a:dk2>
      <a:lt2>
        <a:srgbClr val="E2E6E8"/>
      </a:lt2>
      <a:accent1>
        <a:srgbClr val="C18C78"/>
      </a:accent1>
      <a:accent2>
        <a:srgbClr val="CC9099"/>
      </a:accent2>
      <a:accent3>
        <a:srgbClr val="B19F77"/>
      </a:accent3>
      <a:accent4>
        <a:srgbClr val="6DAFA2"/>
      </a:accent4>
      <a:accent5>
        <a:srgbClr val="70ACBC"/>
      </a:accent5>
      <a:accent6>
        <a:srgbClr val="7893C1"/>
      </a:accent6>
      <a:hlink>
        <a:srgbClr val="5E8A9B"/>
      </a:hlink>
      <a:folHlink>
        <a:srgbClr val="7F7F7F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DarkVTI" id="{84637DF0-7D2D-4F20-816C-4D6C45F3FAF2}" vid="{0EF594EE-C33F-480F-80E7-D4F74C1C30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{122A005B-DD21-9849-809B-99C9A17AC7C4}tf16401378</Template>
  <TotalTime>1138</TotalTime>
  <Words>677</Words>
  <Application>Microsoft Macintosh PowerPoint</Application>
  <PresentationFormat>Widescreen</PresentationFormat>
  <Paragraphs>94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Source Sans Pro</vt:lpstr>
      <vt:lpstr>FunkyShapesDarkVTI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Balice</dc:creator>
  <cp:lastModifiedBy>Denise Balice</cp:lastModifiedBy>
  <cp:revision>68</cp:revision>
  <dcterms:created xsi:type="dcterms:W3CDTF">2023-07-13T11:32:57Z</dcterms:created>
  <dcterms:modified xsi:type="dcterms:W3CDTF">2023-07-22T11:01:17Z</dcterms:modified>
</cp:coreProperties>
</file>