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56" r:id="rId2"/>
    <p:sldId id="262" r:id="rId3"/>
    <p:sldId id="259" r:id="rId4"/>
    <p:sldId id="261" r:id="rId5"/>
    <p:sldId id="257" r:id="rId6"/>
    <p:sldId id="258" r:id="rId7"/>
    <p:sldId id="263" r:id="rId8"/>
    <p:sldId id="264" r:id="rId9"/>
    <p:sldId id="260"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p:restoredTop sz="96115"/>
  </p:normalViewPr>
  <p:slideViewPr>
    <p:cSldViewPr snapToGrid="0">
      <p:cViewPr>
        <p:scale>
          <a:sx n="129" d="100"/>
          <a:sy n="129" d="100"/>
        </p:scale>
        <p:origin x="144" y="-1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4F9073-1011-C14E-B450-05AC0C679A07}" type="datetimeFigureOut">
              <a:rPr lang="en-US" smtClean="0"/>
              <a:t>10/15/22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E4E9B8-8548-2A4A-8EAF-4CD0987F7ABE}" type="slidenum">
              <a:rPr lang="en-US" smtClean="0"/>
              <a:t>‹#›</a:t>
            </a:fld>
            <a:endParaRPr lang="en-US"/>
          </a:p>
        </p:txBody>
      </p:sp>
    </p:spTree>
    <p:extLst>
      <p:ext uri="{BB962C8B-B14F-4D97-AF65-F5344CB8AC3E}">
        <p14:creationId xmlns:p14="http://schemas.microsoft.com/office/powerpoint/2010/main" val="1563758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i="0" dirty="0">
                <a:solidFill>
                  <a:srgbClr val="000000"/>
                </a:solidFill>
                <a:effectLst/>
                <a:latin typeface="Open Sans" panose="020F0502020204030204" pitchFamily="34" charset="0"/>
              </a:rPr>
              <a:t>The social-ecological model conceptualizes health broadly and focuses on multiple factors that might affect health.</a:t>
            </a:r>
            <a:r>
              <a:rPr lang="en-CA" b="0" i="0" dirty="0">
                <a:solidFill>
                  <a:srgbClr val="000000"/>
                </a:solidFill>
                <a:effectLst/>
                <a:latin typeface="Open Sans" panose="020B0606030504020204" pitchFamily="34" charset="0"/>
              </a:rPr>
              <a:t> The social ecological model understands health to be affected by the interaction between the individual, the group/community, and the physical, social, and political environments. Health professionals, researchers, and community leaders can use this model to identify factors at different levels that contribute to poor health and to develop approaches to disease prevention and health promotion that include action at those levels.</a:t>
            </a:r>
            <a:endParaRPr lang="en-US" dirty="0"/>
          </a:p>
        </p:txBody>
      </p:sp>
      <p:sp>
        <p:nvSpPr>
          <p:cNvPr id="4" name="Slide Number Placeholder 3"/>
          <p:cNvSpPr>
            <a:spLocks noGrp="1"/>
          </p:cNvSpPr>
          <p:nvPr>
            <p:ph type="sldNum" sz="quarter" idx="5"/>
          </p:nvPr>
        </p:nvSpPr>
        <p:spPr/>
        <p:txBody>
          <a:bodyPr/>
          <a:lstStyle/>
          <a:p>
            <a:fld id="{C2E4E9B8-8548-2A4A-8EAF-4CD0987F7ABE}" type="slidenum">
              <a:rPr lang="en-US" smtClean="0"/>
              <a:t>3</a:t>
            </a:fld>
            <a:endParaRPr lang="en-US"/>
          </a:p>
        </p:txBody>
      </p:sp>
    </p:spTree>
    <p:extLst>
      <p:ext uri="{BB962C8B-B14F-4D97-AF65-F5344CB8AC3E}">
        <p14:creationId xmlns:p14="http://schemas.microsoft.com/office/powerpoint/2010/main" val="3294367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E4E9B8-8548-2A4A-8EAF-4CD0987F7ABE}" type="slidenum">
              <a:rPr lang="en-US" smtClean="0"/>
              <a:t>5</a:t>
            </a:fld>
            <a:endParaRPr lang="en-US"/>
          </a:p>
        </p:txBody>
      </p:sp>
    </p:spTree>
    <p:extLst>
      <p:ext uri="{BB962C8B-B14F-4D97-AF65-F5344CB8AC3E}">
        <p14:creationId xmlns:p14="http://schemas.microsoft.com/office/powerpoint/2010/main" val="148432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10/15/22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10/15/22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10/15/22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10/15/22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10/15/22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10/15/22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10/15/22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png"/><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hyperlink" Target="https://pepah.ca/framework/" TargetMode="External"/><Relationship Id="rId2" Type="http://schemas.openxmlformats.org/officeDocument/2006/relationships/hyperlink" Target="https://www.atsdr.cdc.gov/communityengagement/pce_models.html" TargetMode="External"/><Relationship Id="rId1" Type="http://schemas.openxmlformats.org/officeDocument/2006/relationships/slideLayout" Target="../slideLayouts/slideLayout7.xml"/><Relationship Id="rId6" Type="http://schemas.openxmlformats.org/officeDocument/2006/relationships/hyperlink" Target="https://www.healthpromotingcampuses.org/okanagan-charter" TargetMode="External"/><Relationship Id="rId5" Type="http://schemas.openxmlformats.org/officeDocument/2006/relationships/hyperlink" Target="http://safesupportivelearning.ed.gov/sites/default/files/NCHIP%20WhitePaper%205%208%2014FINAL.pdf" TargetMode="External"/><Relationship Id="rId4" Type="http://schemas.openxmlformats.org/officeDocument/2006/relationships/hyperlink" Target="https://www.cdc.gov/violenceprevention/about/social-ecologicalmodel.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A4F6B-017E-BEF4-B068-F2322454666E}"/>
              </a:ext>
            </a:extLst>
          </p:cNvPr>
          <p:cNvSpPr>
            <a:spLocks noGrp="1"/>
          </p:cNvSpPr>
          <p:nvPr>
            <p:ph type="ctrTitle"/>
          </p:nvPr>
        </p:nvSpPr>
        <p:spPr>
          <a:xfrm>
            <a:off x="1507067" y="1093075"/>
            <a:ext cx="7766936" cy="1818291"/>
          </a:xfrm>
        </p:spPr>
        <p:txBody>
          <a:bodyPr/>
          <a:lstStyle/>
          <a:p>
            <a:pPr algn="ctr"/>
            <a:br>
              <a:rPr lang="en-CA"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br>
              <a:rPr lang="en-CA"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br>
              <a:rPr lang="en-CA"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en-CA" sz="3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Socio-Ecological Model (SEM)</a:t>
            </a:r>
            <a:br>
              <a:rPr lang="en-CA" sz="3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en-CA"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realized with</a:t>
            </a:r>
            <a:br>
              <a:rPr lang="en-CA"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en-CA" sz="1400" dirty="0">
                <a:solidFill>
                  <a:schemeClr val="tx1"/>
                </a:solidFill>
                <a:latin typeface="Arial" panose="020B0604020202020204" pitchFamily="34" charset="0"/>
                <a:cs typeface="Arial" panose="020B0604020202020204" pitchFamily="34" charset="0"/>
              </a:rPr>
              <a:t>Socioecological campus alcohol harm prevention model </a:t>
            </a:r>
            <a:br>
              <a:rPr lang="en-CA" sz="1400" dirty="0">
                <a:solidFill>
                  <a:schemeClr val="tx1"/>
                </a:solidFill>
                <a:latin typeface="Arial" panose="020B0604020202020204" pitchFamily="34" charset="0"/>
                <a:cs typeface="Arial" panose="020B0604020202020204" pitchFamily="34" charset="0"/>
              </a:rPr>
            </a:br>
            <a:r>
              <a:rPr lang="en-CA" sz="1400" i="0" dirty="0">
                <a:solidFill>
                  <a:schemeClr val="tx1"/>
                </a:solidFill>
                <a:effectLst/>
                <a:latin typeface="Arial" panose="020B0604020202020204" pitchFamily="34" charset="0"/>
                <a:cs typeface="Arial" panose="020B0604020202020204" pitchFamily="34" charset="0"/>
              </a:rPr>
              <a:t>Postsecondary Education Partnership — Alcohol Harms (PEP-AH) evidence-based framework</a:t>
            </a:r>
            <a:br>
              <a:rPr lang="en-CA" sz="1400" b="1" i="0" dirty="0">
                <a:solidFill>
                  <a:srgbClr val="666666"/>
                </a:solidFill>
                <a:effectLst/>
                <a:latin typeface="Arial" panose="020B0604020202020204" pitchFamily="34" charset="0"/>
                <a:cs typeface="Arial" panose="020B0604020202020204" pitchFamily="34" charset="0"/>
              </a:rPr>
            </a:br>
            <a:br>
              <a:rPr lang="en-CA"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br>
            <a:endParaRPr lang="en-US" sz="14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267A950C-EE09-8F44-79BD-8A212960BEA9}"/>
              </a:ext>
            </a:extLst>
          </p:cNvPr>
          <p:cNvSpPr>
            <a:spLocks noGrp="1"/>
          </p:cNvSpPr>
          <p:nvPr>
            <p:ph type="subTitle" idx="1"/>
          </p:nvPr>
        </p:nvSpPr>
        <p:spPr>
          <a:xfrm>
            <a:off x="1507067" y="3100552"/>
            <a:ext cx="7766936" cy="2879835"/>
          </a:xfrm>
        </p:spPr>
        <p:txBody>
          <a:bodyPr>
            <a:normAutofit/>
          </a:bodyPr>
          <a:lstStyle/>
          <a:p>
            <a:pPr algn="ctr"/>
            <a:r>
              <a:rPr lang="en-CA" sz="1800" b="1" dirty="0">
                <a:effectLst/>
                <a:latin typeface="Calibri" panose="020F0502020204030204" pitchFamily="34" charset="0"/>
                <a:ea typeface="Times New Roman" panose="02020603050405020304" pitchFamily="18" charset="0"/>
              </a:rPr>
              <a:t> </a:t>
            </a:r>
            <a:endParaRPr lang="en-CA" sz="1800" dirty="0">
              <a:effectLst/>
              <a:latin typeface="Times New Roman" panose="02020603050405020304" pitchFamily="18" charset="0"/>
              <a:ea typeface="Times New Roman" panose="02020603050405020304" pitchFamily="18" charset="0"/>
            </a:endParaRPr>
          </a:p>
          <a:p>
            <a:pPr algn="ctr"/>
            <a:r>
              <a:rPr lang="en-CA" sz="1800" b="1" dirty="0">
                <a:effectLst/>
                <a:latin typeface="Calibri" panose="020F0502020204030204" pitchFamily="34" charset="0"/>
                <a:ea typeface="Times New Roman" panose="02020603050405020304" pitchFamily="18" charset="0"/>
              </a:rPr>
              <a:t> </a:t>
            </a:r>
            <a:endParaRPr lang="en-CA" sz="1800" dirty="0">
              <a:effectLst/>
              <a:latin typeface="Times New Roman" panose="02020603050405020304" pitchFamily="18" charset="0"/>
              <a:ea typeface="Times New Roman" panose="02020603050405020304" pitchFamily="18" charset="0"/>
            </a:endParaRPr>
          </a:p>
          <a:p>
            <a:pPr algn="ctr"/>
            <a:r>
              <a:rPr lang="en-CA" sz="1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Denise P. Balice </a:t>
            </a:r>
          </a:p>
          <a:p>
            <a:pPr algn="ctr"/>
            <a:r>
              <a:rPr lang="en-CA" sz="1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Athabasca University </a:t>
            </a:r>
          </a:p>
          <a:p>
            <a:pPr algn="ctr"/>
            <a:r>
              <a:rPr lang="en-CA" sz="1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MHST/NURS631 - Health Promotion </a:t>
            </a:r>
          </a:p>
          <a:p>
            <a:pPr algn="ctr"/>
            <a:r>
              <a:rPr lang="en-CA" sz="1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Dr. Elizabeth Cooper</a:t>
            </a:r>
          </a:p>
          <a:p>
            <a:pPr algn="ctr"/>
            <a:r>
              <a:rPr lang="en-CA"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October 15, 2022</a:t>
            </a:r>
          </a:p>
          <a:p>
            <a:endParaRPr lang="en-US" dirty="0"/>
          </a:p>
        </p:txBody>
      </p:sp>
      <p:pic>
        <p:nvPicPr>
          <p:cNvPr id="4" name="Audio Recording Oct 15, 2022 at 9:46:07 PM">
            <a:hlinkClick r:id="" action="ppaction://media"/>
            <a:extLst>
              <a:ext uri="{FF2B5EF4-FFF2-40B4-BE49-F238E27FC236}">
                <a16:creationId xmlns:a16="http://schemas.microsoft.com/office/drawing/2014/main" id="{F9EA6D4E-C47C-1A06-B5B0-21FE843CEC8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490900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4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3" name="Straight Connector 42">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5"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6"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7" name="Isosceles Triangle 46">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8"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9"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0"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 name="Isosceles Triangle 50">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2" name="Isosceles Triangle 51">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 name="Picture 3" descr="Group of friends at a rooftop party">
            <a:extLst>
              <a:ext uri="{FF2B5EF4-FFF2-40B4-BE49-F238E27FC236}">
                <a16:creationId xmlns:a16="http://schemas.microsoft.com/office/drawing/2014/main" id="{21539B19-EFF9-72C1-3614-E3C16CAA76CD}"/>
              </a:ext>
            </a:extLst>
          </p:cNvPr>
          <p:cNvPicPr>
            <a:picLocks noChangeAspect="1"/>
          </p:cNvPicPr>
          <p:nvPr/>
        </p:nvPicPr>
        <p:blipFill>
          <a:blip r:embed="rId4"/>
          <a:srcRect l="11476" r="11476"/>
          <a:stretch/>
        </p:blipFill>
        <p:spPr>
          <a:xfrm>
            <a:off x="4266678" y="252412"/>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B4F47371-20CE-B214-4BCB-DD312D154717}"/>
              </a:ext>
            </a:extLst>
          </p:cNvPr>
          <p:cNvSpPr>
            <a:spLocks noGrp="1"/>
          </p:cNvSpPr>
          <p:nvPr>
            <p:ph type="title"/>
          </p:nvPr>
        </p:nvSpPr>
        <p:spPr>
          <a:xfrm>
            <a:off x="4013" y="1073426"/>
            <a:ext cx="6091987" cy="4462670"/>
          </a:xfrm>
        </p:spPr>
        <p:txBody>
          <a:bodyPr vert="horz" lIns="91440" tIns="45720" rIns="91440" bIns="45720" rtlCol="0" anchor="b">
            <a:normAutofit/>
          </a:bodyPr>
          <a:lstStyle/>
          <a:p>
            <a:pPr algn="ctr">
              <a:lnSpc>
                <a:spcPct val="90000"/>
              </a:lnSpc>
            </a:pPr>
            <a:r>
              <a:rPr lang="en-US" sz="1400" b="1" dirty="0">
                <a:effectLst/>
                <a:latin typeface="Arial" panose="020B0604020202020204" pitchFamily="34" charset="0"/>
                <a:cs typeface="Arial" panose="020B0604020202020204" pitchFamily="34" charset="0"/>
              </a:rPr>
              <a:t>Socio-Ecological Model (SEM)</a:t>
            </a:r>
            <a:br>
              <a:rPr lang="en-US" sz="1400" b="1" dirty="0">
                <a:effectLst/>
                <a:latin typeface="Arial" panose="020B0604020202020204" pitchFamily="34" charset="0"/>
                <a:cs typeface="Arial" panose="020B0604020202020204" pitchFamily="34" charset="0"/>
              </a:rPr>
            </a:br>
            <a:br>
              <a:rPr lang="en-US" sz="1400" b="1" dirty="0">
                <a:effectLst/>
                <a:latin typeface="Arial" panose="020B0604020202020204" pitchFamily="34" charset="0"/>
                <a:cs typeface="Arial" panose="020B0604020202020204" pitchFamily="34" charset="0"/>
              </a:rPr>
            </a:br>
            <a:r>
              <a:rPr lang="en-US" sz="1400" dirty="0">
                <a:solidFill>
                  <a:schemeClr val="tx1">
                    <a:lumMod val="50000"/>
                    <a:lumOff val="50000"/>
                  </a:schemeClr>
                </a:solidFill>
                <a:effectLst/>
                <a:latin typeface="Arial" panose="020B0604020202020204" pitchFamily="34" charset="0"/>
                <a:cs typeface="Arial" panose="020B0604020202020204" pitchFamily="34" charset="0"/>
              </a:rPr>
              <a:t>realized with</a:t>
            </a:r>
            <a:br>
              <a:rPr lang="en-US" sz="1300" dirty="0">
                <a:effectLst/>
                <a:latin typeface="Arial" panose="020B0604020202020204" pitchFamily="34" charset="0"/>
                <a:cs typeface="Arial" panose="020B0604020202020204" pitchFamily="34" charset="0"/>
              </a:rPr>
            </a:br>
            <a:br>
              <a:rPr lang="en-US" sz="1300" dirty="0">
                <a:effectLst/>
                <a:latin typeface="Arial" panose="020B0604020202020204" pitchFamily="34" charset="0"/>
                <a:cs typeface="Arial" panose="020B0604020202020204" pitchFamily="34" charset="0"/>
              </a:rPr>
            </a:br>
            <a:r>
              <a:rPr lang="en-US" sz="1400" b="1" dirty="0">
                <a:latin typeface="Arial" panose="020B0604020202020204" pitchFamily="34" charset="0"/>
                <a:cs typeface="Arial" panose="020B0604020202020204" pitchFamily="34" charset="0"/>
              </a:rPr>
              <a:t>Socioecological campus alcohol harm prevention model </a:t>
            </a:r>
            <a:br>
              <a:rPr lang="en-US" sz="1400" dirty="0">
                <a:latin typeface="Arial" panose="020B0604020202020204" pitchFamily="34" charset="0"/>
                <a:cs typeface="Arial" panose="020B0604020202020204" pitchFamily="34" charset="0"/>
              </a:rPr>
            </a:br>
            <a:br>
              <a:rPr lang="en-US" sz="1400" dirty="0">
                <a:latin typeface="Arial" panose="020B0604020202020204" pitchFamily="34" charset="0"/>
                <a:cs typeface="Arial" panose="020B0604020202020204" pitchFamily="34" charset="0"/>
              </a:rPr>
            </a:br>
            <a:r>
              <a:rPr lang="en-US" sz="1400" dirty="0">
                <a:solidFill>
                  <a:schemeClr val="tx1">
                    <a:lumMod val="50000"/>
                    <a:lumOff val="50000"/>
                  </a:schemeClr>
                </a:solidFill>
                <a:latin typeface="Arial" panose="020B0604020202020204" pitchFamily="34" charset="0"/>
                <a:cs typeface="Arial" panose="020B0604020202020204" pitchFamily="34" charset="0"/>
              </a:rPr>
              <a:t>and</a:t>
            </a:r>
            <a:br>
              <a:rPr lang="en-US" sz="1300" dirty="0">
                <a:latin typeface="Arial" panose="020B0604020202020204" pitchFamily="34" charset="0"/>
                <a:cs typeface="Arial" panose="020B0604020202020204" pitchFamily="34" charset="0"/>
              </a:rPr>
            </a:br>
            <a:br>
              <a:rPr lang="en-US" sz="1300" dirty="0">
                <a:latin typeface="Arial" panose="020B0604020202020204" pitchFamily="34" charset="0"/>
                <a:cs typeface="Arial" panose="020B0604020202020204" pitchFamily="34" charset="0"/>
              </a:rPr>
            </a:br>
            <a:r>
              <a:rPr lang="en-US" sz="1400" b="1" i="0" dirty="0">
                <a:effectLst/>
                <a:latin typeface="Arial" panose="020B0604020202020204" pitchFamily="34" charset="0"/>
                <a:cs typeface="Arial" panose="020B0604020202020204" pitchFamily="34" charset="0"/>
              </a:rPr>
              <a:t>Postsecondary Education Partnership — Alcohol Harms (PEP-AH) evidence-based framework</a:t>
            </a:r>
            <a:br>
              <a:rPr lang="en-US" sz="1400" i="0" dirty="0">
                <a:effectLst/>
                <a:latin typeface="Arial" panose="020B0604020202020204" pitchFamily="34" charset="0"/>
                <a:cs typeface="Arial" panose="020B0604020202020204" pitchFamily="34" charset="0"/>
              </a:rPr>
            </a:br>
            <a:br>
              <a:rPr lang="en-US" sz="1300" i="0" dirty="0">
                <a:effectLst/>
                <a:latin typeface="Arial" panose="020B0604020202020204" pitchFamily="34" charset="0"/>
                <a:cs typeface="Arial" panose="020B0604020202020204" pitchFamily="34" charset="0"/>
              </a:rPr>
            </a:br>
            <a:r>
              <a:rPr lang="en-US" sz="1400" i="0" dirty="0">
                <a:solidFill>
                  <a:schemeClr val="tx1">
                    <a:lumMod val="50000"/>
                    <a:lumOff val="50000"/>
                  </a:schemeClr>
                </a:solidFill>
                <a:effectLst/>
                <a:latin typeface="Arial" panose="020B0604020202020204" pitchFamily="34" charset="0"/>
                <a:cs typeface="Arial" panose="020B0604020202020204" pitchFamily="34" charset="0"/>
              </a:rPr>
              <a:t>complimented by </a:t>
            </a:r>
            <a:br>
              <a:rPr lang="en-US" sz="1300" i="0" dirty="0">
                <a:effectLst/>
                <a:latin typeface="Arial" panose="020B0604020202020204" pitchFamily="34" charset="0"/>
                <a:cs typeface="Arial" panose="020B0604020202020204" pitchFamily="34" charset="0"/>
              </a:rPr>
            </a:br>
            <a:br>
              <a:rPr lang="en-US" sz="1300" i="0" dirty="0">
                <a:effectLst/>
                <a:latin typeface="Arial" panose="020B0604020202020204" pitchFamily="34" charset="0"/>
                <a:cs typeface="Arial" panose="020B0604020202020204" pitchFamily="34" charset="0"/>
              </a:rPr>
            </a:br>
            <a:r>
              <a:rPr lang="en-US" sz="1400" b="1" dirty="0">
                <a:latin typeface="Arial" panose="020B0604020202020204" pitchFamily="34" charset="0"/>
                <a:cs typeface="Arial" panose="020B0604020202020204" pitchFamily="34" charset="0"/>
              </a:rPr>
              <a:t>The </a:t>
            </a:r>
            <a:r>
              <a:rPr lang="en-CA" sz="1400" b="1" dirty="0">
                <a:latin typeface="Arial" panose="020B0604020202020204" pitchFamily="34" charset="0"/>
                <a:cs typeface="Arial" panose="020B0604020202020204" pitchFamily="34" charset="0"/>
              </a:rPr>
              <a:t>Okanagan Charter </a:t>
            </a:r>
            <a:br>
              <a:rPr lang="en-US" sz="1200" b="1" i="0" dirty="0">
                <a:effectLst/>
              </a:rPr>
            </a:br>
            <a:br>
              <a:rPr lang="en-US" sz="1200" dirty="0">
                <a:effectLst/>
              </a:rPr>
            </a:br>
            <a:endParaRPr lang="en-US" sz="1200" dirty="0"/>
          </a:p>
        </p:txBody>
      </p:sp>
      <p:cxnSp>
        <p:nvCxnSpPr>
          <p:cNvPr id="54" name="Straight Connector 53">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8"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0"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2"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64"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66"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8"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70"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6" name="Audio Recording Oct 15, 2022 at 7:18:09 PM">
            <a:hlinkClick r:id="" action="ppaction://media"/>
            <a:extLst>
              <a:ext uri="{FF2B5EF4-FFF2-40B4-BE49-F238E27FC236}">
                <a16:creationId xmlns:a16="http://schemas.microsoft.com/office/drawing/2014/main" id="{ABD261BB-72DB-696D-C65E-418C0C15767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471991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412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6"/>
                </p:tgtEl>
              </p:cMediaNode>
            </p:audio>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433770DA-3B37-2B77-B966-98F086A3AD0B}"/>
              </a:ext>
            </a:extLst>
          </p:cNvPr>
          <p:cNvSpPr>
            <a:spLocks noGrp="1"/>
          </p:cNvSpPr>
          <p:nvPr>
            <p:ph type="title"/>
          </p:nvPr>
        </p:nvSpPr>
        <p:spPr>
          <a:xfrm>
            <a:off x="1600199" y="4251956"/>
            <a:ext cx="7673801" cy="1407699"/>
          </a:xfrm>
        </p:spPr>
        <p:txBody>
          <a:bodyPr vert="horz" lIns="91440" tIns="45720" rIns="91440" bIns="45720" rtlCol="0" anchor="b">
            <a:normAutofit fontScale="90000"/>
          </a:bodyPr>
          <a:lstStyle/>
          <a:p>
            <a:pPr algn="ctr"/>
            <a:br>
              <a:rPr lang="en-CA" sz="4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br>
              <a:rPr lang="en-CA" sz="4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br>
              <a:rPr lang="en-CA" sz="4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br>
              <a:rPr lang="en-CA" sz="4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br>
              <a:rPr lang="en-CA" sz="4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br>
              <a:rPr lang="en-CA" sz="4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br>
              <a:rPr lang="en-CA" sz="4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br>
              <a:rPr lang="en-CA" sz="4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en-CA"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Socio-Ecological Model (SEM)</a:t>
            </a:r>
            <a:br>
              <a:rPr lang="en-CA"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en-CA" sz="1300" dirty="0">
                <a:solidFill>
                  <a:schemeClr val="tx1"/>
                </a:solidFill>
                <a:effectLst/>
                <a:latin typeface="Arial" panose="020B0604020202020204" pitchFamily="34" charset="0"/>
                <a:ea typeface="Calibri" panose="020F0502020204030204" pitchFamily="34" charset="0"/>
                <a:cs typeface="Arial" panose="020B0604020202020204" pitchFamily="34" charset="0"/>
              </a:rPr>
              <a:t>Dahlberg &amp; Krug (2002)</a:t>
            </a:r>
            <a:r>
              <a:rPr lang="en-CA" sz="1300" dirty="0">
                <a:solidFill>
                  <a:schemeClr val="tx1"/>
                </a:solidFill>
                <a:effectLst/>
                <a:latin typeface="Arial" panose="020B0604020202020204" pitchFamily="34" charset="0"/>
                <a:cs typeface="Arial" panose="020B0604020202020204" pitchFamily="34" charset="0"/>
              </a:rPr>
              <a:t> </a:t>
            </a:r>
            <a:endParaRPr lang="en-US" sz="1300" kern="1200" dirty="0">
              <a:solidFill>
                <a:schemeClr val="tx1"/>
              </a:solidFill>
              <a:latin typeface="Arial" panose="020B0604020202020204" pitchFamily="34" charset="0"/>
              <a:cs typeface="Arial" panose="020B0604020202020204" pitchFamily="34" charset="0"/>
            </a:endParaRPr>
          </a:p>
        </p:txBody>
      </p:sp>
      <p:pic>
        <p:nvPicPr>
          <p:cNvPr id="5" name="Content Placeholder 4" descr="Graphical user interface, application&#10;&#10;Description automatically generated">
            <a:extLst>
              <a:ext uri="{FF2B5EF4-FFF2-40B4-BE49-F238E27FC236}">
                <a16:creationId xmlns:a16="http://schemas.microsoft.com/office/drawing/2014/main" id="{7271945E-894C-0A9E-955F-61F00D8558D8}"/>
              </a:ext>
            </a:extLst>
          </p:cNvPr>
          <p:cNvPicPr>
            <a:picLocks noGrp="1" noChangeAspect="1"/>
          </p:cNvPicPr>
          <p:nvPr>
            <p:ph idx="1"/>
          </p:nvPr>
        </p:nvPicPr>
        <p:blipFill>
          <a:blip r:embed="rId5"/>
          <a:stretch>
            <a:fillRect/>
          </a:stretch>
        </p:blipFill>
        <p:spPr>
          <a:xfrm>
            <a:off x="1600201" y="1811904"/>
            <a:ext cx="7625162" cy="2440052"/>
          </a:xfrm>
          <a:prstGeom prst="rect">
            <a:avLst/>
          </a:prstGeom>
        </p:spPr>
      </p:pic>
      <p:pic>
        <p:nvPicPr>
          <p:cNvPr id="6" name="Audio Recording Oct 15, 2022 at 7:20:41 PM">
            <a:hlinkClick r:id="" action="ppaction://media"/>
            <a:extLst>
              <a:ext uri="{FF2B5EF4-FFF2-40B4-BE49-F238E27FC236}">
                <a16:creationId xmlns:a16="http://schemas.microsoft.com/office/drawing/2014/main" id="{26549D2B-05E4-C7BE-B91E-86A5EC6FCA0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736255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04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B378-AECF-AF03-2A23-78BABB7A4C4C}"/>
              </a:ext>
            </a:extLst>
          </p:cNvPr>
          <p:cNvSpPr>
            <a:spLocks noGrp="1"/>
          </p:cNvSpPr>
          <p:nvPr>
            <p:ph type="title"/>
          </p:nvPr>
        </p:nvSpPr>
        <p:spPr/>
        <p:txBody>
          <a:bodyPr>
            <a:normAutofit fontScale="90000"/>
          </a:bodyPr>
          <a:lstStyle/>
          <a:p>
            <a:pPr algn="ctr"/>
            <a:r>
              <a:rPr lang="en-CA" sz="3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Socio-Ecological Model (SEM)</a:t>
            </a:r>
            <a:br>
              <a:rPr lang="en-CA" sz="3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en-CA"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Decreasing excessive drinking in </a:t>
            </a:r>
            <a:r>
              <a:rPr lang="en-CA" sz="2200" dirty="0">
                <a:solidFill>
                  <a:srgbClr val="000000"/>
                </a:solidFill>
                <a:latin typeface="Arial" panose="020B0604020202020204" pitchFamily="34" charset="0"/>
                <a:ea typeface="Times New Roman" panose="02020603050405020304" pitchFamily="18" charset="0"/>
                <a:cs typeface="Arial" panose="020B0604020202020204" pitchFamily="34" charset="0"/>
              </a:rPr>
              <a:t>the </a:t>
            </a:r>
            <a:r>
              <a:rPr lang="en-CA"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post-secondary population</a:t>
            </a:r>
            <a:br>
              <a:rPr lang="en-CA" sz="3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957365B2-0942-E9F3-AA9C-3AAA21AAE97A}"/>
              </a:ext>
            </a:extLst>
          </p:cNvPr>
          <p:cNvSpPr>
            <a:spLocks noGrp="1"/>
          </p:cNvSpPr>
          <p:nvPr>
            <p:ph idx="1"/>
          </p:nvPr>
        </p:nvSpPr>
        <p:spPr/>
        <p:txBody>
          <a:bodyPr/>
          <a:lstStyle/>
          <a:p>
            <a:endParaRPr lang="en-CA" b="1" i="0" dirty="0">
              <a:solidFill>
                <a:srgbClr val="333333"/>
              </a:solidFill>
              <a:effectLst/>
              <a:latin typeface="Open Sans Semibold" panose="020B0606030504020204" pitchFamily="34" charset="0"/>
            </a:endParaRPr>
          </a:p>
          <a:p>
            <a:r>
              <a:rPr lang="en-CA" b="1" i="0" dirty="0">
                <a:solidFill>
                  <a:schemeClr val="accent1">
                    <a:lumMod val="75000"/>
                  </a:schemeClr>
                </a:solidFill>
                <a:effectLst/>
                <a:latin typeface="Arial" panose="020B0604020202020204" pitchFamily="34" charset="0"/>
                <a:cs typeface="Arial" panose="020B0604020202020204" pitchFamily="34" charset="0"/>
              </a:rPr>
              <a:t>Individual</a:t>
            </a:r>
            <a:r>
              <a:rPr lang="en-CA" b="1" i="0" dirty="0">
                <a:solidFill>
                  <a:srgbClr val="333333"/>
                </a:solidFill>
                <a:effectLst/>
                <a:latin typeface="Arial" panose="020B0604020202020204" pitchFamily="34" charset="0"/>
                <a:cs typeface="Arial" panose="020B0604020202020204" pitchFamily="34" charset="0"/>
              </a:rPr>
              <a:t>: </a:t>
            </a:r>
            <a:r>
              <a:rPr lang="en-CA" dirty="0">
                <a:solidFill>
                  <a:srgbClr val="333333"/>
                </a:solidFill>
                <a:effectLst/>
                <a:latin typeface="Arial" panose="020B0604020202020204" pitchFamily="34" charset="0"/>
                <a:cs typeface="Arial" panose="020B0604020202020204" pitchFamily="34" charset="0"/>
              </a:rPr>
              <a:t>screening at health services or counselling, self-awareness, recovery</a:t>
            </a:r>
          </a:p>
          <a:p>
            <a:r>
              <a:rPr lang="en-CA" b="1" i="0" dirty="0">
                <a:solidFill>
                  <a:schemeClr val="accent1">
                    <a:lumMod val="75000"/>
                  </a:schemeClr>
                </a:solidFill>
                <a:effectLst/>
                <a:latin typeface="Arial" panose="020B0604020202020204" pitchFamily="34" charset="0"/>
                <a:cs typeface="Arial" panose="020B0604020202020204" pitchFamily="34" charset="0"/>
              </a:rPr>
              <a:t>Relationship</a:t>
            </a:r>
            <a:r>
              <a:rPr lang="en-CA" b="1" i="0" dirty="0">
                <a:solidFill>
                  <a:srgbClr val="333333"/>
                </a:solidFill>
                <a:effectLst/>
                <a:latin typeface="Arial" panose="020B0604020202020204" pitchFamily="34" charset="0"/>
                <a:cs typeface="Arial" panose="020B0604020202020204" pitchFamily="34" charset="0"/>
              </a:rPr>
              <a:t>: </a:t>
            </a:r>
            <a:r>
              <a:rPr lang="en-CA" i="0" dirty="0">
                <a:solidFill>
                  <a:srgbClr val="333333"/>
                </a:solidFill>
                <a:effectLst/>
                <a:latin typeface="Arial" panose="020B0604020202020204" pitchFamily="34" charset="0"/>
                <a:cs typeface="Arial" panose="020B0604020202020204" pitchFamily="34" charset="0"/>
              </a:rPr>
              <a:t>parent engagement, freshman class, athletes, peers</a:t>
            </a:r>
          </a:p>
          <a:p>
            <a:r>
              <a:rPr lang="en-CA" b="1" i="0" dirty="0">
                <a:solidFill>
                  <a:schemeClr val="accent1">
                    <a:lumMod val="75000"/>
                  </a:schemeClr>
                </a:solidFill>
                <a:effectLst/>
                <a:latin typeface="Arial" panose="020B0604020202020204" pitchFamily="34" charset="0"/>
                <a:cs typeface="Arial" panose="020B0604020202020204" pitchFamily="34" charset="0"/>
              </a:rPr>
              <a:t>Community</a:t>
            </a:r>
            <a:r>
              <a:rPr lang="en-CA" b="1" i="0" dirty="0">
                <a:solidFill>
                  <a:srgbClr val="333333"/>
                </a:solidFill>
                <a:effectLst/>
                <a:latin typeface="Arial" panose="020B0604020202020204" pitchFamily="34" charset="0"/>
                <a:cs typeface="Arial" panose="020B0604020202020204" pitchFamily="34" charset="0"/>
              </a:rPr>
              <a:t>: </a:t>
            </a:r>
            <a:r>
              <a:rPr lang="en-CA" i="0" dirty="0">
                <a:solidFill>
                  <a:srgbClr val="333333"/>
                </a:solidFill>
                <a:effectLst/>
                <a:latin typeface="Arial" panose="020B0604020202020204" pitchFamily="34" charset="0"/>
                <a:cs typeface="Arial" panose="020B0604020202020204" pitchFamily="34" charset="0"/>
              </a:rPr>
              <a:t>Prevention policies, communication awareness, consistent enforcement, faculty engagement, special events, promotion of healthy norms, system measurement</a:t>
            </a:r>
          </a:p>
          <a:p>
            <a:r>
              <a:rPr lang="en-CA" b="1" i="0" dirty="0">
                <a:solidFill>
                  <a:schemeClr val="accent1">
                    <a:lumMod val="75000"/>
                  </a:schemeClr>
                </a:solidFill>
                <a:effectLst/>
                <a:latin typeface="Arial" panose="020B0604020202020204" pitchFamily="34" charset="0"/>
                <a:cs typeface="Arial" panose="020B0604020202020204" pitchFamily="34" charset="0"/>
              </a:rPr>
              <a:t>Societal</a:t>
            </a:r>
            <a:r>
              <a:rPr lang="en-CA" b="1" i="0" dirty="0">
                <a:solidFill>
                  <a:srgbClr val="333333"/>
                </a:solidFill>
                <a:effectLst/>
                <a:latin typeface="Arial" panose="020B0604020202020204" pitchFamily="34" charset="0"/>
                <a:cs typeface="Arial" panose="020B0604020202020204" pitchFamily="34" charset="0"/>
              </a:rPr>
              <a:t>: </a:t>
            </a:r>
            <a:r>
              <a:rPr lang="en-CA" i="0" dirty="0">
                <a:solidFill>
                  <a:srgbClr val="333333"/>
                </a:solidFill>
                <a:effectLst/>
                <a:latin typeface="Arial" panose="020B0604020202020204" pitchFamily="34" charset="0"/>
                <a:cs typeface="Arial" panose="020B0604020202020204" pitchFamily="34" charset="0"/>
              </a:rPr>
              <a:t>alcohol availability, alumni norms, party regulation, off-campus living contracts, keg registration, social host training, joint jurisdiction with local police, community partnership</a:t>
            </a:r>
            <a:endParaRPr lang="en-US" dirty="0">
              <a:latin typeface="Arial" panose="020B0604020202020204" pitchFamily="34" charset="0"/>
              <a:cs typeface="Arial" panose="020B0604020202020204" pitchFamily="34" charset="0"/>
            </a:endParaRPr>
          </a:p>
        </p:txBody>
      </p:sp>
      <p:pic>
        <p:nvPicPr>
          <p:cNvPr id="4" name="Audio Recording Oct 15, 2022 at 7:25:29 PM">
            <a:hlinkClick r:id="" action="ppaction://media"/>
            <a:extLst>
              <a:ext uri="{FF2B5EF4-FFF2-40B4-BE49-F238E27FC236}">
                <a16:creationId xmlns:a16="http://schemas.microsoft.com/office/drawing/2014/main" id="{AC486B46-DF8A-E690-2F08-E955699658E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09010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976"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1029ED5-F105-4DD2-99C8-1E4422817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2D621E68-BF28-4A1C-B1A2-4E55E139E7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 name="Straight Connector 23">
              <a:extLst>
                <a:ext uri="{FF2B5EF4-FFF2-40B4-BE49-F238E27FC236}">
                  <a16:creationId xmlns:a16="http://schemas.microsoft.com/office/drawing/2014/main" id="{BE8BBE4D-F0DF-49B9-B75A-99DAC53ACA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E0F07DDC-34A6-46A1-9DE9-2BBE2931A5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2CEB2BF9-B8DB-45B9-86EA-D197B5B1A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a:extLst>
                <a:ext uri="{FF2B5EF4-FFF2-40B4-BE49-F238E27FC236}">
                  <a16:creationId xmlns:a16="http://schemas.microsoft.com/office/drawing/2014/main" id="{08B5BB34-3801-4E70-A981-FE007635E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38432A75-2CEB-463C-A8F2-ABB50A79F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E7E850B8-C050-4597-8BEB-113FEC9A2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24ACC798-9CEC-4B6F-A8DD-F8E6FCCCF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a:extLst>
                <a:ext uri="{FF2B5EF4-FFF2-40B4-BE49-F238E27FC236}">
                  <a16:creationId xmlns:a16="http://schemas.microsoft.com/office/drawing/2014/main" id="{1D58A8C6-1294-4CD9-89BC-F1E981A5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31">
              <a:extLst>
                <a:ext uri="{FF2B5EF4-FFF2-40B4-BE49-F238E27FC236}">
                  <a16:creationId xmlns:a16="http://schemas.microsoft.com/office/drawing/2014/main" id="{F32F2ED6-6143-46C4-A641-72D42732B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4" name="Rectangle 33">
            <a:extLst>
              <a:ext uri="{FF2B5EF4-FFF2-40B4-BE49-F238E27FC236}">
                <a16:creationId xmlns:a16="http://schemas.microsoft.com/office/drawing/2014/main" id="{5C9652B3-A450-4ED6-8FBF-F536BA60B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Diagram&#10;&#10;Description automatically generated">
            <a:extLst>
              <a:ext uri="{FF2B5EF4-FFF2-40B4-BE49-F238E27FC236}">
                <a16:creationId xmlns:a16="http://schemas.microsoft.com/office/drawing/2014/main" id="{C6E08488-9B6D-6868-6188-3C6D6C642905}"/>
              </a:ext>
            </a:extLst>
          </p:cNvPr>
          <p:cNvPicPr>
            <a:picLocks noChangeAspect="1"/>
          </p:cNvPicPr>
          <p:nvPr/>
        </p:nvPicPr>
        <p:blipFill rotWithShape="1">
          <a:blip r:embed="rId5"/>
          <a:srcRect t="9289" r="1" b="3828"/>
          <a:stretch/>
        </p:blipFill>
        <p:spPr>
          <a:xfrm>
            <a:off x="568452" y="571500"/>
            <a:ext cx="11055096" cy="5715000"/>
          </a:xfrm>
          <a:prstGeom prst="rect">
            <a:avLst/>
          </a:prstGeom>
        </p:spPr>
      </p:pic>
      <p:sp>
        <p:nvSpPr>
          <p:cNvPr id="4" name="TextBox 3">
            <a:extLst>
              <a:ext uri="{FF2B5EF4-FFF2-40B4-BE49-F238E27FC236}">
                <a16:creationId xmlns:a16="http://schemas.microsoft.com/office/drawing/2014/main" id="{D4443429-2E03-8010-DFE4-E143DA1003EF}"/>
              </a:ext>
            </a:extLst>
          </p:cNvPr>
          <p:cNvSpPr txBox="1"/>
          <p:nvPr/>
        </p:nvSpPr>
        <p:spPr>
          <a:xfrm>
            <a:off x="489002" y="6469380"/>
            <a:ext cx="11134547" cy="276999"/>
          </a:xfrm>
          <a:prstGeom prst="rect">
            <a:avLst/>
          </a:prstGeom>
          <a:noFill/>
        </p:spPr>
        <p:txBody>
          <a:bodyPr wrap="square" rtlCol="0">
            <a:spAutoFit/>
          </a:bodyPr>
          <a:lstStyle/>
          <a:p>
            <a:r>
              <a:rPr lang="en-CA" sz="1200" dirty="0">
                <a:effectLst/>
                <a:latin typeface="Arial" panose="020B0604020202020204" pitchFamily="34" charset="0"/>
                <a:ea typeface="Calibri" panose="020F0502020204030204" pitchFamily="34" charset="0"/>
                <a:cs typeface="Arial" panose="020B0604020202020204" pitchFamily="34" charset="0"/>
              </a:rPr>
              <a:t>Johnson (2014)</a:t>
            </a:r>
          </a:p>
        </p:txBody>
      </p:sp>
      <p:pic>
        <p:nvPicPr>
          <p:cNvPr id="5" name="Audio Recording Oct 15, 2022 at 7:28:22 PM">
            <a:hlinkClick r:id="" action="ppaction://media"/>
            <a:extLst>
              <a:ext uri="{FF2B5EF4-FFF2-40B4-BE49-F238E27FC236}">
                <a16:creationId xmlns:a16="http://schemas.microsoft.com/office/drawing/2014/main" id="{206BD1E3-3A49-25DD-7B0F-3BA9EFF58B8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408534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54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49" name="Rectangle 48">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 name="Straight Connector 50">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55"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7"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9" name="Isosceles Triangle 58">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61"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3" name="Isosceles Triangle 62">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5" name="Freeform: Shape 64">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Content Placeholder 4">
            <a:extLst>
              <a:ext uri="{FF2B5EF4-FFF2-40B4-BE49-F238E27FC236}">
                <a16:creationId xmlns:a16="http://schemas.microsoft.com/office/drawing/2014/main" id="{95BB2E4B-3DEF-1204-1B3E-79869FF93976}"/>
              </a:ext>
            </a:extLst>
          </p:cNvPr>
          <p:cNvPicPr>
            <a:picLocks noChangeAspect="1"/>
          </p:cNvPicPr>
          <p:nvPr/>
        </p:nvPicPr>
        <p:blipFill>
          <a:blip r:embed="rId4"/>
          <a:stretch>
            <a:fillRect/>
          </a:stretch>
        </p:blipFill>
        <p:spPr>
          <a:xfrm>
            <a:off x="546676" y="402158"/>
            <a:ext cx="10863446" cy="5291683"/>
          </a:xfrm>
          <a:prstGeom prst="rect">
            <a:avLst/>
          </a:prstGeom>
        </p:spPr>
      </p:pic>
      <p:sp>
        <p:nvSpPr>
          <p:cNvPr id="44" name="Content Placeholder 43">
            <a:extLst>
              <a:ext uri="{FF2B5EF4-FFF2-40B4-BE49-F238E27FC236}">
                <a16:creationId xmlns:a16="http://schemas.microsoft.com/office/drawing/2014/main" id="{630114FD-78F3-9AB6-686E-E8080985F392}"/>
              </a:ext>
            </a:extLst>
          </p:cNvPr>
          <p:cNvSpPr>
            <a:spLocks noGrp="1"/>
          </p:cNvSpPr>
          <p:nvPr>
            <p:ph idx="1"/>
          </p:nvPr>
        </p:nvSpPr>
        <p:spPr>
          <a:xfrm>
            <a:off x="11645324" y="1143000"/>
            <a:ext cx="49388" cy="5012267"/>
          </a:xfrm>
        </p:spPr>
        <p:txBody>
          <a:bodyPr anchor="t">
            <a:normAutofit/>
          </a:bodyPr>
          <a:lstStyle/>
          <a:p>
            <a:endParaRPr lang="en-US" dirty="0">
              <a:solidFill>
                <a:srgbClr val="FFFFFF"/>
              </a:solidFill>
            </a:endParaRPr>
          </a:p>
        </p:txBody>
      </p:sp>
      <p:sp>
        <p:nvSpPr>
          <p:cNvPr id="21" name="TextBox 20">
            <a:extLst>
              <a:ext uri="{FF2B5EF4-FFF2-40B4-BE49-F238E27FC236}">
                <a16:creationId xmlns:a16="http://schemas.microsoft.com/office/drawing/2014/main" id="{E8DC86B9-94AF-F875-47BD-675E08F883A7}"/>
              </a:ext>
            </a:extLst>
          </p:cNvPr>
          <p:cNvSpPr txBox="1"/>
          <p:nvPr/>
        </p:nvSpPr>
        <p:spPr>
          <a:xfrm>
            <a:off x="695739" y="5943600"/>
            <a:ext cx="5857775" cy="276999"/>
          </a:xfrm>
          <a:prstGeom prst="rect">
            <a:avLst/>
          </a:prstGeom>
          <a:noFill/>
        </p:spPr>
        <p:txBody>
          <a:bodyPr wrap="square" rtlCol="0">
            <a:spAutoFit/>
          </a:bodyPr>
          <a:lstStyle/>
          <a:p>
            <a:r>
              <a:rPr lang="en-CA" sz="1200" dirty="0">
                <a:effectLst/>
                <a:latin typeface="Arial" panose="020B0604020202020204" pitchFamily="34" charset="0"/>
                <a:ea typeface="Calibri" panose="020F0502020204030204" pitchFamily="34" charset="0"/>
                <a:cs typeface="Arial" panose="020B0604020202020204" pitchFamily="34" charset="0"/>
              </a:rPr>
              <a:t>Canadian Centre on Substance Use and Addictions (CCSA) (2022)</a:t>
            </a:r>
            <a:r>
              <a:rPr lang="en-CA" sz="1200" dirty="0">
                <a:effectLst/>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p:txBody>
      </p:sp>
      <p:pic>
        <p:nvPicPr>
          <p:cNvPr id="23" name="Audio Recording Oct 15, 2022 at 7:33:45 PM">
            <a:hlinkClick r:id="" action="ppaction://media"/>
            <a:extLst>
              <a:ext uri="{FF2B5EF4-FFF2-40B4-BE49-F238E27FC236}">
                <a16:creationId xmlns:a16="http://schemas.microsoft.com/office/drawing/2014/main" id="{EF15800F-6669-7F2C-C6AE-9EF56017A3A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962185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664"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E2CC9-2F62-DEF2-72AA-BD15F11011BE}"/>
              </a:ext>
            </a:extLst>
          </p:cNvPr>
          <p:cNvSpPr>
            <a:spLocks noGrp="1"/>
          </p:cNvSpPr>
          <p:nvPr>
            <p:ph type="title"/>
          </p:nvPr>
        </p:nvSpPr>
        <p:spPr/>
        <p:txBody>
          <a:bodyPr>
            <a:normAutofit/>
          </a:bodyPr>
          <a:lstStyle/>
          <a:p>
            <a:r>
              <a:rPr lang="en-US" sz="3200" dirty="0">
                <a:latin typeface="Arial" panose="020B0604020202020204" pitchFamily="34" charset="0"/>
                <a:cs typeface="Arial" panose="020B0604020202020204" pitchFamily="34" charset="0"/>
              </a:rPr>
              <a:t>Strengths</a:t>
            </a:r>
          </a:p>
        </p:txBody>
      </p:sp>
      <p:sp>
        <p:nvSpPr>
          <p:cNvPr id="4" name="TextBox 3">
            <a:extLst>
              <a:ext uri="{FF2B5EF4-FFF2-40B4-BE49-F238E27FC236}">
                <a16:creationId xmlns:a16="http://schemas.microsoft.com/office/drawing/2014/main" id="{BB1D48B3-6824-D6A4-649B-7100CE0ED1B2}"/>
              </a:ext>
            </a:extLst>
          </p:cNvPr>
          <p:cNvSpPr txBox="1"/>
          <p:nvPr/>
        </p:nvSpPr>
        <p:spPr>
          <a:xfrm>
            <a:off x="1033670" y="1759226"/>
            <a:ext cx="8478078" cy="4339650"/>
          </a:xfrm>
          <a:prstGeom prst="rect">
            <a:avLst/>
          </a:prstGeom>
          <a:noFill/>
        </p:spPr>
        <p:txBody>
          <a:bodyPr wrap="square" rtlCol="0">
            <a:spAutoFit/>
          </a:bodyPr>
          <a:lstStyle/>
          <a:p>
            <a:r>
              <a:rPr lang="en-CA" sz="2400" b="1" dirty="0">
                <a:latin typeface="Arial" panose="020B0604020202020204" pitchFamily="34" charset="0"/>
                <a:ea typeface="Times New Roman" panose="02020603050405020304" pitchFamily="18" charset="0"/>
                <a:cs typeface="Arial" panose="020B0604020202020204" pitchFamily="34" charset="0"/>
              </a:rPr>
              <a:t>S</a:t>
            </a:r>
            <a:r>
              <a:rPr lang="en-CA" sz="2400" b="1" dirty="0">
                <a:effectLst/>
                <a:latin typeface="Arial" panose="020B0604020202020204" pitchFamily="34" charset="0"/>
                <a:ea typeface="Times New Roman" panose="02020603050405020304" pitchFamily="18" charset="0"/>
                <a:cs typeface="Arial" panose="020B0604020202020204" pitchFamily="34" charset="0"/>
              </a:rPr>
              <a:t>ystems </a:t>
            </a:r>
            <a:r>
              <a:rPr lang="en-CA" sz="2400" b="1" dirty="0">
                <a:latin typeface="Arial" panose="020B0604020202020204" pitchFamily="34" charset="0"/>
                <a:ea typeface="Times New Roman" panose="02020603050405020304" pitchFamily="18" charset="0"/>
                <a:cs typeface="Arial" panose="020B0604020202020204" pitchFamily="34" charset="0"/>
              </a:rPr>
              <a:t>A</a:t>
            </a:r>
            <a:r>
              <a:rPr lang="en-CA" sz="2400" b="1" dirty="0">
                <a:effectLst/>
                <a:latin typeface="Arial" panose="020B0604020202020204" pitchFamily="34" charset="0"/>
                <a:ea typeface="Times New Roman" panose="02020603050405020304" pitchFamily="18" charset="0"/>
                <a:cs typeface="Arial" panose="020B0604020202020204" pitchFamily="34" charset="0"/>
              </a:rPr>
              <a:t>pproach to Change</a:t>
            </a:r>
            <a:r>
              <a:rPr lang="en-CA" sz="2400" b="1" dirty="0">
                <a:latin typeface="Arial" panose="020B0604020202020204" pitchFamily="34" charset="0"/>
                <a:ea typeface="Times New Roman" panose="02020603050405020304" pitchFamily="18" charset="0"/>
                <a:cs typeface="Arial" panose="020B0604020202020204" pitchFamily="34" charset="0"/>
              </a:rPr>
              <a:t> </a:t>
            </a:r>
            <a:r>
              <a:rPr lang="en-CA" sz="1200" dirty="0">
                <a:effectLst/>
                <a:latin typeface="Arial" panose="020B0604020202020204" pitchFamily="34" charset="0"/>
                <a:ea typeface="Times New Roman" panose="02020603050405020304" pitchFamily="18" charset="0"/>
                <a:cs typeface="Arial" panose="020B0604020202020204" pitchFamily="34" charset="0"/>
              </a:rPr>
              <a:t>(Johnson, 2014)</a:t>
            </a:r>
          </a:p>
          <a:p>
            <a:endParaRPr lang="en-CA" sz="1800" dirty="0">
              <a:effectLst/>
              <a:latin typeface="Times New Roman" panose="02020603050405020304" pitchFamily="18" charset="0"/>
              <a:ea typeface="Times New Roman" panose="02020603050405020304" pitchFamily="18" charset="0"/>
            </a:endParaRPr>
          </a:p>
          <a:p>
            <a:endParaRPr lang="en-CA" sz="1800" dirty="0">
              <a:effectLst/>
              <a:latin typeface="Times New Roman" panose="02020603050405020304" pitchFamily="18" charset="0"/>
              <a:ea typeface="Times New Roman" panose="02020603050405020304" pitchFamily="18" charset="0"/>
            </a:endParaRPr>
          </a:p>
          <a:p>
            <a:pPr marL="342900" lvl="0" indent="-342900">
              <a:buFont typeface="Symbol" pitchFamily="2" charset="2"/>
              <a:buChar char=""/>
            </a:pPr>
            <a:r>
              <a:rPr lang="en-CA" dirty="0">
                <a:effectLst/>
                <a:latin typeface="Arial" panose="020B0604020202020204" pitchFamily="34" charset="0"/>
                <a:ea typeface="Times New Roman" panose="02020603050405020304" pitchFamily="18" charset="0"/>
                <a:cs typeface="Arial" panose="020B0604020202020204" pitchFamily="34" charset="0"/>
              </a:rPr>
              <a:t>They were able to observe that the existing systems that were in place were perpetuating the very problems they were trying to improve (like policies that were not enforced, traditions that were allowed to continue despite the harms involved, etc.). </a:t>
            </a:r>
          </a:p>
          <a:p>
            <a:pPr marL="342900" lvl="0" indent="-342900">
              <a:buFont typeface="Symbol" pitchFamily="2" charset="2"/>
              <a:buChar char=""/>
            </a:pPr>
            <a:endParaRPr lang="en-CA"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Symbol" pitchFamily="2" charset="2"/>
              <a:buChar char=""/>
            </a:pPr>
            <a:r>
              <a:rPr lang="en-CA" dirty="0">
                <a:effectLst/>
                <a:latin typeface="Arial" panose="020B0604020202020204" pitchFamily="34" charset="0"/>
                <a:ea typeface="Times New Roman" panose="02020603050405020304" pitchFamily="18" charset="0"/>
                <a:cs typeface="Arial" panose="020B0604020202020204" pitchFamily="34" charset="0"/>
              </a:rPr>
              <a:t>The community became more involved, educated and supportive regarding high-risk drinking concerns</a:t>
            </a:r>
          </a:p>
          <a:p>
            <a:pPr marL="342900" lvl="0" indent="-342900">
              <a:buFont typeface="Symbol" pitchFamily="2" charset="2"/>
              <a:buChar char=""/>
            </a:pPr>
            <a:endParaRPr lang="en-CA"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Symbol" pitchFamily="2" charset="2"/>
              <a:buChar char=""/>
            </a:pPr>
            <a:r>
              <a:rPr lang="en-CA" dirty="0">
                <a:effectLst/>
                <a:latin typeface="Arial" panose="020B0604020202020204" pitchFamily="34" charset="0"/>
                <a:ea typeface="Times New Roman" panose="02020603050405020304" pitchFamily="18" charset="0"/>
                <a:cs typeface="Arial" panose="020B0604020202020204" pitchFamily="34" charset="0"/>
              </a:rPr>
              <a:t>Frequent monitoring and collection of data allow for how a collaborative team approaches the work.</a:t>
            </a:r>
          </a:p>
          <a:p>
            <a:pPr marL="342900" lvl="0" indent="-342900">
              <a:buFont typeface="Symbol" pitchFamily="2" charset="2"/>
              <a:buChar char=""/>
            </a:pPr>
            <a:endParaRPr lang="en-CA"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Symbol" pitchFamily="2" charset="2"/>
              <a:buChar char=""/>
            </a:pPr>
            <a:r>
              <a:rPr lang="en-CA" dirty="0">
                <a:effectLst/>
                <a:latin typeface="Arial" panose="020B0604020202020204" pitchFamily="34" charset="0"/>
                <a:ea typeface="Times New Roman" panose="02020603050405020304" pitchFamily="18" charset="0"/>
                <a:cs typeface="Arial" panose="020B0604020202020204" pitchFamily="34" charset="0"/>
              </a:rPr>
              <a:t>Screening initiatives increase with the implementation of these frameworks</a:t>
            </a:r>
          </a:p>
        </p:txBody>
      </p:sp>
      <p:pic>
        <p:nvPicPr>
          <p:cNvPr id="5" name="Audio Recording Oct 15, 2022 at 9:24:25 PM">
            <a:hlinkClick r:id="" action="ppaction://media"/>
            <a:extLst>
              <a:ext uri="{FF2B5EF4-FFF2-40B4-BE49-F238E27FC236}">
                <a16:creationId xmlns:a16="http://schemas.microsoft.com/office/drawing/2014/main" id="{0DC02B45-065B-D740-F7DF-16C6FC9389A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420519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27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89CC8-794B-B5FE-DCFB-5D76CA02375A}"/>
              </a:ext>
            </a:extLst>
          </p:cNvPr>
          <p:cNvSpPr>
            <a:spLocks noGrp="1"/>
          </p:cNvSpPr>
          <p:nvPr>
            <p:ph type="title"/>
          </p:nvPr>
        </p:nvSpPr>
        <p:spPr/>
        <p:txBody>
          <a:bodyPr>
            <a:normAutofit/>
          </a:bodyPr>
          <a:lstStyle/>
          <a:p>
            <a:r>
              <a:rPr lang="en-US" sz="3200" dirty="0">
                <a:latin typeface="Arial" panose="020B0604020202020204" pitchFamily="34" charset="0"/>
                <a:cs typeface="Arial" panose="020B0604020202020204" pitchFamily="34" charset="0"/>
              </a:rPr>
              <a:t>Limitations</a:t>
            </a:r>
          </a:p>
        </p:txBody>
      </p:sp>
      <p:sp>
        <p:nvSpPr>
          <p:cNvPr id="3" name="TextBox 2">
            <a:extLst>
              <a:ext uri="{FF2B5EF4-FFF2-40B4-BE49-F238E27FC236}">
                <a16:creationId xmlns:a16="http://schemas.microsoft.com/office/drawing/2014/main" id="{2681103E-2778-EB4C-FE20-A0FD426B76BE}"/>
              </a:ext>
            </a:extLst>
          </p:cNvPr>
          <p:cNvSpPr txBox="1"/>
          <p:nvPr/>
        </p:nvSpPr>
        <p:spPr>
          <a:xfrm>
            <a:off x="993913" y="1769165"/>
            <a:ext cx="8280089" cy="2954655"/>
          </a:xfrm>
          <a:prstGeom prst="rect">
            <a:avLst/>
          </a:prstGeom>
          <a:noFill/>
        </p:spPr>
        <p:txBody>
          <a:bodyPr wrap="square" rtlCol="0">
            <a:spAutoFit/>
          </a:bodyPr>
          <a:lstStyle/>
          <a:p>
            <a:r>
              <a:rPr lang="en-CA" sz="2400" b="1" dirty="0">
                <a:effectLst/>
                <a:latin typeface="Arial" panose="020B0604020202020204" pitchFamily="34" charset="0"/>
                <a:ea typeface="Times New Roman" panose="02020603050405020304" pitchFamily="18" charset="0"/>
                <a:cs typeface="Arial" panose="020B0604020202020204" pitchFamily="34" charset="0"/>
              </a:rPr>
              <a:t>Change Readiness and Resistance</a:t>
            </a:r>
            <a:r>
              <a:rPr lang="en-CA" sz="1200" dirty="0">
                <a:effectLst/>
                <a:latin typeface="Arial" panose="020B0604020202020204" pitchFamily="34" charset="0"/>
                <a:ea typeface="Times New Roman" panose="02020603050405020304" pitchFamily="18" charset="0"/>
                <a:cs typeface="Arial" panose="020B0604020202020204" pitchFamily="34" charset="0"/>
              </a:rPr>
              <a:t>(Johnson, 2014)</a:t>
            </a:r>
          </a:p>
          <a:p>
            <a:endParaRPr lang="en-CA" sz="1800" b="1"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Symbol" pitchFamily="2" charset="2"/>
              <a:buChar char=""/>
            </a:pPr>
            <a:r>
              <a:rPr lang="en-CA" dirty="0">
                <a:effectLst/>
                <a:latin typeface="Arial" panose="020B0604020202020204" pitchFamily="34" charset="0"/>
                <a:ea typeface="Times New Roman" panose="02020603050405020304" pitchFamily="18" charset="0"/>
                <a:cs typeface="Arial" panose="020B0604020202020204" pitchFamily="34" charset="0"/>
              </a:rPr>
              <a:t>The degree of readiness for change varies across colleges and universities</a:t>
            </a:r>
          </a:p>
          <a:p>
            <a:pPr marL="342900" lvl="0" indent="-342900">
              <a:buFont typeface="Symbol" pitchFamily="2" charset="2"/>
              <a:buChar char=""/>
            </a:pPr>
            <a:endParaRPr lang="en-CA"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Symbol" pitchFamily="2" charset="2"/>
              <a:buChar char=""/>
            </a:pPr>
            <a:r>
              <a:rPr lang="en-CA" dirty="0">
                <a:effectLst/>
                <a:latin typeface="Arial" panose="020B0604020202020204" pitchFamily="34" charset="0"/>
                <a:ea typeface="Times New Roman" panose="02020603050405020304" pitchFamily="18" charset="0"/>
                <a:cs typeface="Arial" panose="020B0604020202020204" pitchFamily="34" charset="0"/>
              </a:rPr>
              <a:t>All participating institutions need to maintain leadership, systems to collaborate and share data, student engagement and consistent messaging and enforcement</a:t>
            </a:r>
          </a:p>
          <a:p>
            <a:pPr marL="342900" lvl="0" indent="-342900">
              <a:buFont typeface="Symbol" pitchFamily="2" charset="2"/>
              <a:buChar char=""/>
            </a:pPr>
            <a:endParaRPr lang="en-CA"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Symbol" pitchFamily="2" charset="2"/>
              <a:buChar char=""/>
            </a:pPr>
            <a:r>
              <a:rPr lang="en-CA" dirty="0">
                <a:effectLst/>
                <a:latin typeface="Arial" panose="020B0604020202020204" pitchFamily="34" charset="0"/>
                <a:ea typeface="Times New Roman" panose="02020603050405020304" pitchFamily="18" charset="0"/>
                <a:cs typeface="Arial" panose="020B0604020202020204" pitchFamily="34" charset="0"/>
              </a:rPr>
              <a:t>There is resistance from some post-secondary institutions to participate effectively</a:t>
            </a:r>
          </a:p>
        </p:txBody>
      </p:sp>
      <p:pic>
        <p:nvPicPr>
          <p:cNvPr id="4" name="Audio Recording Oct 15, 2022 at 9:25:29 PM">
            <a:hlinkClick r:id="" action="ppaction://media"/>
            <a:extLst>
              <a:ext uri="{FF2B5EF4-FFF2-40B4-BE49-F238E27FC236}">
                <a16:creationId xmlns:a16="http://schemas.microsoft.com/office/drawing/2014/main" id="{4E103F73-78D2-6C7A-A141-AD43D70AE0F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298961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31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1E02CE-1F6D-EE0A-157B-07144C5B3B7B}"/>
              </a:ext>
            </a:extLst>
          </p:cNvPr>
          <p:cNvSpPr txBox="1"/>
          <p:nvPr/>
        </p:nvSpPr>
        <p:spPr>
          <a:xfrm>
            <a:off x="576471" y="586409"/>
            <a:ext cx="8935278" cy="4185761"/>
          </a:xfrm>
          <a:prstGeom prst="rect">
            <a:avLst/>
          </a:prstGeom>
          <a:noFill/>
        </p:spPr>
        <p:txBody>
          <a:bodyPr wrap="square" rtlCol="0">
            <a:spAutoFit/>
          </a:bodyPr>
          <a:lstStyle/>
          <a:p>
            <a:r>
              <a:rPr lang="en-CA" sz="1400" b="1" dirty="0">
                <a:effectLst/>
                <a:latin typeface="Arial" panose="020B0604020202020204" pitchFamily="34" charset="0"/>
                <a:ea typeface="Calibri" panose="020F0502020204030204" pitchFamily="34" charset="0"/>
                <a:cs typeface="Arial" panose="020B0604020202020204" pitchFamily="34" charset="0"/>
              </a:rPr>
              <a:t>References</a:t>
            </a:r>
          </a:p>
          <a:p>
            <a:endParaRPr lang="en-CA" sz="1400" b="1" dirty="0">
              <a:effectLst/>
              <a:latin typeface="Arial" panose="020B0604020202020204" pitchFamily="34" charset="0"/>
              <a:ea typeface="Calibri" panose="020F0502020204030204" pitchFamily="34" charset="0"/>
              <a:cs typeface="Arial" panose="020B0604020202020204" pitchFamily="34" charset="0"/>
            </a:endParaRPr>
          </a:p>
          <a:p>
            <a:r>
              <a:rPr lang="en-CA" sz="1400" dirty="0">
                <a:effectLst/>
                <a:latin typeface="Arial" panose="020B0604020202020204" pitchFamily="34" charset="0"/>
                <a:ea typeface="Times New Roman" panose="02020603050405020304" pitchFamily="18" charset="0"/>
                <a:cs typeface="Arial" panose="020B0604020202020204" pitchFamily="34" charset="0"/>
              </a:rPr>
              <a:t>Agency for Toxic Substances and Disease Registry [ATSDR] (2015, June 25). Principles of </a:t>
            </a:r>
          </a:p>
          <a:p>
            <a:pPr marL="457200"/>
            <a:r>
              <a:rPr lang="en-CA" sz="1400" dirty="0">
                <a:effectLst/>
                <a:latin typeface="Arial" panose="020B0604020202020204" pitchFamily="34" charset="0"/>
                <a:ea typeface="Times New Roman" panose="02020603050405020304" pitchFamily="18" charset="0"/>
                <a:cs typeface="Arial" panose="020B0604020202020204" pitchFamily="34" charset="0"/>
              </a:rPr>
              <a:t>community engagement - second edition: </a:t>
            </a:r>
            <a:r>
              <a:rPr lang="en-CA" sz="1400" i="1" dirty="0">
                <a:effectLst/>
                <a:latin typeface="Arial" panose="020B0604020202020204" pitchFamily="34" charset="0"/>
                <a:ea typeface="Times New Roman" panose="02020603050405020304" pitchFamily="18" charset="0"/>
                <a:cs typeface="Arial" panose="020B0604020202020204" pitchFamily="34" charset="0"/>
              </a:rPr>
              <a:t>Models and frameworks for the practice of community engagement. </a:t>
            </a:r>
            <a:r>
              <a:rPr lang="en-CA" sz="1400" u="sng" dirty="0">
                <a:solidFill>
                  <a:srgbClr val="0563C1"/>
                </a:solidFill>
                <a:effectLst/>
                <a:latin typeface="Arial" panose="020B0604020202020204" pitchFamily="34" charset="0"/>
                <a:ea typeface="Times New Roman" panose="02020603050405020304" pitchFamily="18" charset="0"/>
                <a:cs typeface="Arial" panose="020B0604020202020204" pitchFamily="34" charset="0"/>
                <a:hlinkClick r:id="rId2"/>
              </a:rPr>
              <a:t>https://www.atsdr.cdc.gov/communityengagement/pce_models.html</a:t>
            </a:r>
            <a:endParaRPr lang="en-CA" sz="1400" dirty="0">
              <a:effectLst/>
              <a:latin typeface="Arial" panose="020B0604020202020204" pitchFamily="34" charset="0"/>
              <a:ea typeface="Times New Roman" panose="02020603050405020304" pitchFamily="18" charset="0"/>
              <a:cs typeface="Arial" panose="020B0604020202020204" pitchFamily="34" charset="0"/>
            </a:endParaRPr>
          </a:p>
          <a:p>
            <a:r>
              <a:rPr lang="en-CA" sz="1400" dirty="0">
                <a:effectLst/>
                <a:latin typeface="Arial" panose="020B0604020202020204" pitchFamily="34" charset="0"/>
                <a:ea typeface="Calibri" panose="020F0502020204030204" pitchFamily="34" charset="0"/>
                <a:cs typeface="Arial" panose="020B0604020202020204" pitchFamily="34" charset="0"/>
              </a:rPr>
              <a:t>Canadian Centre on Substance Use and Addictions (CCSA) (2022). </a:t>
            </a:r>
            <a:r>
              <a:rPr lang="en-CA" sz="1400" i="1" dirty="0">
                <a:effectLst/>
                <a:latin typeface="Arial" panose="020B0604020202020204" pitchFamily="34" charset="0"/>
                <a:ea typeface="Calibri" panose="020F0502020204030204" pitchFamily="34" charset="0"/>
                <a:cs typeface="Arial" panose="020B0604020202020204" pitchFamily="34" charset="0"/>
              </a:rPr>
              <a:t>PEP-AH Framework: A </a:t>
            </a:r>
            <a:endParaRPr lang="en-CA" sz="1400" dirty="0">
              <a:effectLst/>
              <a:latin typeface="Arial" panose="020B0604020202020204" pitchFamily="34" charset="0"/>
              <a:ea typeface="Calibri" panose="020F0502020204030204" pitchFamily="34" charset="0"/>
              <a:cs typeface="Arial" panose="020B0604020202020204" pitchFamily="34" charset="0"/>
            </a:endParaRPr>
          </a:p>
          <a:p>
            <a:pPr marL="457200"/>
            <a:r>
              <a:rPr lang="en-CA" sz="1400" i="1" dirty="0">
                <a:effectLst/>
                <a:latin typeface="Arial" panose="020B0604020202020204" pitchFamily="34" charset="0"/>
                <a:ea typeface="Calibri" panose="020F0502020204030204" pitchFamily="34" charset="0"/>
                <a:cs typeface="Arial" panose="020B0604020202020204" pitchFamily="34" charset="0"/>
              </a:rPr>
              <a:t>framework to address high-risk drinking and alcohol harms reduction on Canadian campuses</a:t>
            </a:r>
            <a:r>
              <a:rPr lang="en-CA" sz="1400" dirty="0">
                <a:effectLst/>
                <a:latin typeface="Arial" panose="020B0604020202020204" pitchFamily="34" charset="0"/>
                <a:ea typeface="Calibri" panose="020F0502020204030204" pitchFamily="34" charset="0"/>
                <a:cs typeface="Arial" panose="020B0604020202020204" pitchFamily="34" charset="0"/>
              </a:rPr>
              <a:t>. </a:t>
            </a:r>
            <a:r>
              <a:rPr lang="en-CA"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3"/>
              </a:rPr>
              <a:t>https://pepah.ca/framework/</a:t>
            </a:r>
            <a:endParaRPr lang="en-CA" sz="1400" dirty="0">
              <a:effectLst/>
              <a:latin typeface="Arial" panose="020B0604020202020204" pitchFamily="34" charset="0"/>
              <a:ea typeface="Calibri" panose="020F0502020204030204" pitchFamily="34" charset="0"/>
              <a:cs typeface="Arial" panose="020B0604020202020204" pitchFamily="34" charset="0"/>
            </a:endParaRPr>
          </a:p>
          <a:p>
            <a:r>
              <a:rPr lang="en-CA" sz="1400" dirty="0">
                <a:effectLst/>
                <a:latin typeface="Arial" panose="020B0604020202020204" pitchFamily="34" charset="0"/>
                <a:ea typeface="Calibri" panose="020F0502020204030204" pitchFamily="34" charset="0"/>
                <a:cs typeface="Arial" panose="020B0604020202020204" pitchFamily="34" charset="0"/>
              </a:rPr>
              <a:t>Dahlberg, L.L., Krug, E.G., (2002). </a:t>
            </a:r>
            <a:r>
              <a:rPr lang="en-CA" sz="1400" i="1" dirty="0">
                <a:effectLst/>
                <a:latin typeface="Arial" panose="020B0604020202020204" pitchFamily="34" charset="0"/>
                <a:ea typeface="Calibri" panose="020F0502020204030204" pitchFamily="34" charset="0"/>
                <a:cs typeface="Arial" panose="020B0604020202020204" pitchFamily="34" charset="0"/>
              </a:rPr>
              <a:t>Violence: a global public health problem</a:t>
            </a:r>
            <a:r>
              <a:rPr lang="en-CA" sz="1400" dirty="0">
                <a:effectLst/>
                <a:latin typeface="Arial" panose="020B0604020202020204" pitchFamily="34" charset="0"/>
                <a:ea typeface="Calibri" panose="020F0502020204030204" pitchFamily="34" charset="0"/>
                <a:cs typeface="Arial" panose="020B0604020202020204" pitchFamily="34" charset="0"/>
              </a:rPr>
              <a:t>. In: Krug, E., </a:t>
            </a:r>
          </a:p>
          <a:p>
            <a:pPr marL="457200"/>
            <a:r>
              <a:rPr lang="en-CA" sz="1400" dirty="0">
                <a:effectLst/>
                <a:latin typeface="Arial" panose="020B0604020202020204" pitchFamily="34" charset="0"/>
                <a:ea typeface="Calibri" panose="020F0502020204030204" pitchFamily="34" charset="0"/>
                <a:cs typeface="Arial" panose="020B0604020202020204" pitchFamily="34" charset="0"/>
              </a:rPr>
              <a:t>Dahlberg, L.L., Mercy, J.A., </a:t>
            </a:r>
            <a:r>
              <a:rPr lang="en-CA" sz="1400" dirty="0" err="1">
                <a:effectLst/>
                <a:latin typeface="Arial" panose="020B0604020202020204" pitchFamily="34" charset="0"/>
                <a:ea typeface="Calibri" panose="020F0502020204030204" pitchFamily="34" charset="0"/>
                <a:cs typeface="Arial" panose="020B0604020202020204" pitchFamily="34" charset="0"/>
              </a:rPr>
              <a:t>Zwi</a:t>
            </a:r>
            <a:r>
              <a:rPr lang="en-CA" sz="1400" dirty="0">
                <a:effectLst/>
                <a:latin typeface="Arial" panose="020B0604020202020204" pitchFamily="34" charset="0"/>
                <a:ea typeface="Calibri" panose="020F0502020204030204" pitchFamily="34" charset="0"/>
                <a:cs typeface="Arial" panose="020B0604020202020204" pitchFamily="34" charset="0"/>
              </a:rPr>
              <a:t>, A.B., Lozano, R. World Report on Violence and Health. Geneva, Switzerland: World Health Organization, 1-21. </a:t>
            </a:r>
            <a:r>
              <a:rPr lang="en-CA"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4"/>
              </a:rPr>
              <a:t>https://www.cdc.gov/violenceprevention/about/social-ecologicalmodel.html</a:t>
            </a:r>
            <a:endParaRPr lang="en-CA" sz="1400" dirty="0">
              <a:effectLst/>
              <a:latin typeface="Arial" panose="020B0604020202020204" pitchFamily="34" charset="0"/>
              <a:ea typeface="Calibri" panose="020F0502020204030204" pitchFamily="34" charset="0"/>
              <a:cs typeface="Arial" panose="020B0604020202020204" pitchFamily="34" charset="0"/>
            </a:endParaRPr>
          </a:p>
          <a:p>
            <a:r>
              <a:rPr lang="en-CA" sz="1400" dirty="0">
                <a:effectLst/>
                <a:latin typeface="Arial" panose="020B0604020202020204" pitchFamily="34" charset="0"/>
                <a:ea typeface="Calibri" panose="020F0502020204030204" pitchFamily="34" charset="0"/>
                <a:cs typeface="Arial" panose="020B0604020202020204" pitchFamily="34" charset="0"/>
              </a:rPr>
              <a:t>Johnson, L.C. (2014). </a:t>
            </a:r>
            <a:r>
              <a:rPr lang="en-CA" sz="1400" i="1" dirty="0">
                <a:effectLst/>
                <a:latin typeface="Arial" panose="020B0604020202020204" pitchFamily="34" charset="0"/>
                <a:ea typeface="Calibri" panose="020F0502020204030204" pitchFamily="34" charset="0"/>
                <a:cs typeface="Arial" panose="020B0604020202020204" pitchFamily="34" charset="0"/>
              </a:rPr>
              <a:t>Using a Public Health and Quality Improvement Approach to Address High-</a:t>
            </a:r>
            <a:endParaRPr lang="en-CA" sz="1400" dirty="0">
              <a:effectLst/>
              <a:latin typeface="Arial" panose="020B0604020202020204" pitchFamily="34" charset="0"/>
              <a:ea typeface="Calibri" panose="020F0502020204030204" pitchFamily="34" charset="0"/>
              <a:cs typeface="Arial" panose="020B0604020202020204" pitchFamily="34" charset="0"/>
            </a:endParaRPr>
          </a:p>
          <a:p>
            <a:pPr marL="457200"/>
            <a:r>
              <a:rPr lang="en-CA" sz="1400" i="1" dirty="0">
                <a:effectLst/>
                <a:latin typeface="Arial" panose="020B0604020202020204" pitchFamily="34" charset="0"/>
                <a:ea typeface="Calibri" panose="020F0502020204030204" pitchFamily="34" charset="0"/>
                <a:cs typeface="Arial" panose="020B0604020202020204" pitchFamily="34" charset="0"/>
              </a:rPr>
              <a:t>Risk Drinking with 32 Colleges and Universities: White Paper</a:t>
            </a:r>
            <a:r>
              <a:rPr lang="en-CA" sz="1400" dirty="0">
                <a:effectLst/>
                <a:latin typeface="Arial" panose="020B0604020202020204" pitchFamily="34" charset="0"/>
                <a:ea typeface="Calibri" panose="020F0502020204030204" pitchFamily="34" charset="0"/>
                <a:cs typeface="Arial" panose="020B0604020202020204" pitchFamily="34" charset="0"/>
              </a:rPr>
              <a:t>. National College Health Improvement Plan. </a:t>
            </a:r>
            <a:r>
              <a:rPr lang="en-CA"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5"/>
              </a:rPr>
              <a:t>http://safesupportivelearning.ed.gov/sites/default/files/NCHIP%20WhitePaper%205%208%2014FINAL.pdf</a:t>
            </a:r>
            <a:endParaRPr lang="en-CA" sz="1400" dirty="0">
              <a:effectLst/>
              <a:latin typeface="Arial" panose="020B0604020202020204" pitchFamily="34" charset="0"/>
              <a:ea typeface="Calibri" panose="020F0502020204030204" pitchFamily="34" charset="0"/>
              <a:cs typeface="Arial" panose="020B0604020202020204" pitchFamily="34" charset="0"/>
            </a:endParaRPr>
          </a:p>
          <a:p>
            <a:r>
              <a:rPr lang="en-CA" sz="1400" dirty="0">
                <a:effectLst/>
                <a:latin typeface="Arial" panose="020B0604020202020204" pitchFamily="34" charset="0"/>
                <a:ea typeface="Calibri" panose="020F0502020204030204" pitchFamily="34" charset="0"/>
                <a:cs typeface="Arial" panose="020B0604020202020204" pitchFamily="34" charset="0"/>
              </a:rPr>
              <a:t>Okanagan Charter (2015, June). </a:t>
            </a:r>
            <a:r>
              <a:rPr lang="en-CA" sz="1400" i="1" dirty="0">
                <a:effectLst/>
                <a:latin typeface="Arial" panose="020B0604020202020204" pitchFamily="34" charset="0"/>
                <a:ea typeface="Calibri" panose="020F0502020204030204" pitchFamily="34" charset="0"/>
                <a:cs typeface="Arial" panose="020B0604020202020204" pitchFamily="34" charset="0"/>
              </a:rPr>
              <a:t>An International Charter for Health Promoting University and </a:t>
            </a:r>
            <a:endParaRPr lang="en-CA" sz="1400" dirty="0">
              <a:effectLst/>
              <a:latin typeface="Arial" panose="020B0604020202020204" pitchFamily="34" charset="0"/>
              <a:ea typeface="Calibri" panose="020F0502020204030204" pitchFamily="34" charset="0"/>
              <a:cs typeface="Arial" panose="020B0604020202020204" pitchFamily="34" charset="0"/>
            </a:endParaRPr>
          </a:p>
          <a:p>
            <a:pPr marL="457200"/>
            <a:r>
              <a:rPr lang="en-CA" sz="1400" i="1" dirty="0">
                <a:effectLst/>
                <a:latin typeface="Arial" panose="020B0604020202020204" pitchFamily="34" charset="0"/>
                <a:ea typeface="Calibri" panose="020F0502020204030204" pitchFamily="34" charset="0"/>
                <a:cs typeface="Arial" panose="020B0604020202020204" pitchFamily="34" charset="0"/>
              </a:rPr>
              <a:t>Colleges</a:t>
            </a:r>
            <a:r>
              <a:rPr lang="en-CA" sz="1400" dirty="0">
                <a:effectLst/>
                <a:latin typeface="Arial" panose="020B0604020202020204" pitchFamily="34" charset="0"/>
                <a:ea typeface="Calibri" panose="020F0502020204030204" pitchFamily="34" charset="0"/>
                <a:cs typeface="Arial" panose="020B0604020202020204" pitchFamily="34" charset="0"/>
              </a:rPr>
              <a:t>. International Health Promoting Universities &amp; Colleges. </a:t>
            </a:r>
            <a:r>
              <a:rPr lang="en-CA"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6"/>
              </a:rPr>
              <a:t>https://www.healthpromotingcampuses.org/okanagan-charter</a:t>
            </a:r>
            <a:endParaRPr lang="en-CA" sz="14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3932996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481</TotalTime>
  <Words>724</Words>
  <Application>Microsoft Macintosh PowerPoint</Application>
  <PresentationFormat>Widescreen</PresentationFormat>
  <Paragraphs>52</Paragraphs>
  <Slides>9</Slides>
  <Notes>2</Notes>
  <HiddenSlides>0</HiddenSlides>
  <MMClips>8</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Arial</vt:lpstr>
      <vt:lpstr>Calibri</vt:lpstr>
      <vt:lpstr>Open Sans</vt:lpstr>
      <vt:lpstr>Open Sans Semibold</vt:lpstr>
      <vt:lpstr>Symbol</vt:lpstr>
      <vt:lpstr>Times New Roman</vt:lpstr>
      <vt:lpstr>Trebuchet MS</vt:lpstr>
      <vt:lpstr>Wingdings 3</vt:lpstr>
      <vt:lpstr>Facet</vt:lpstr>
      <vt:lpstr>   Socio-Ecological Model (SEM) realized with Socioecological campus alcohol harm prevention model  Postsecondary Education Partnership — Alcohol Harms (PEP-AH) evidence-based framework  </vt:lpstr>
      <vt:lpstr>Socio-Ecological Model (SEM)  realized with  Socioecological campus alcohol harm prevention model   and  Postsecondary Education Partnership — Alcohol Harms (PEP-AH) evidence-based framework  complimented by   The Okanagan Charter   </vt:lpstr>
      <vt:lpstr>        Socio-Ecological Model (SEM) Dahlberg &amp; Krug (2002) </vt:lpstr>
      <vt:lpstr>Socio-Ecological Model (SEM) Decreasing excessive drinking in the post-secondary population </vt:lpstr>
      <vt:lpstr>PowerPoint Presentation</vt:lpstr>
      <vt:lpstr>PowerPoint Presentation</vt:lpstr>
      <vt:lpstr>Strengths</vt:lpstr>
      <vt:lpstr>Limitations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Socio-Ecological Model (SEM) realized with Socioecological campus alcohol harm prevention model  Postsecondary Education Partnership — Alcohol Harms (PEP-AH) evidence-based framework  </dc:title>
  <dc:creator>Denise Balice</dc:creator>
  <cp:lastModifiedBy>Denise Balice</cp:lastModifiedBy>
  <cp:revision>24</cp:revision>
  <dcterms:created xsi:type="dcterms:W3CDTF">2022-10-15T18:03:00Z</dcterms:created>
  <dcterms:modified xsi:type="dcterms:W3CDTF">2022-10-16T02:04:03Z</dcterms:modified>
</cp:coreProperties>
</file>